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24" r:id="rId2"/>
    <p:sldId id="308" r:id="rId3"/>
    <p:sldId id="343" r:id="rId4"/>
    <p:sldId id="328" r:id="rId5"/>
    <p:sldId id="315" r:id="rId6"/>
    <p:sldId id="266" r:id="rId7"/>
    <p:sldId id="309" r:id="rId8"/>
    <p:sldId id="326" r:id="rId9"/>
    <p:sldId id="325" r:id="rId10"/>
    <p:sldId id="310" r:id="rId11"/>
    <p:sldId id="316" r:id="rId12"/>
    <p:sldId id="268" r:id="rId13"/>
    <p:sldId id="295" r:id="rId14"/>
    <p:sldId id="344" r:id="rId15"/>
    <p:sldId id="338" r:id="rId16"/>
    <p:sldId id="329" r:id="rId17"/>
    <p:sldId id="339" r:id="rId18"/>
    <p:sldId id="347" r:id="rId19"/>
    <p:sldId id="304" r:id="rId20"/>
    <p:sldId id="318" r:id="rId21"/>
    <p:sldId id="319" r:id="rId22"/>
    <p:sldId id="320" r:id="rId23"/>
    <p:sldId id="321" r:id="rId24"/>
    <p:sldId id="330" r:id="rId25"/>
    <p:sldId id="274" r:id="rId26"/>
    <p:sldId id="275" r:id="rId27"/>
    <p:sldId id="276" r:id="rId28"/>
    <p:sldId id="306" r:id="rId29"/>
    <p:sldId id="278" r:id="rId30"/>
    <p:sldId id="332" r:id="rId31"/>
    <p:sldId id="331" r:id="rId32"/>
    <p:sldId id="293" r:id="rId33"/>
    <p:sldId id="348" r:id="rId34"/>
    <p:sldId id="333" r:id="rId35"/>
    <p:sldId id="299" r:id="rId36"/>
    <p:sldId id="322" r:id="rId37"/>
    <p:sldId id="300" r:id="rId38"/>
    <p:sldId id="334" r:id="rId39"/>
    <p:sldId id="301" r:id="rId40"/>
    <p:sldId id="335" r:id="rId41"/>
    <p:sldId id="302" r:id="rId42"/>
    <p:sldId id="342" r:id="rId43"/>
    <p:sldId id="303" r:id="rId44"/>
    <p:sldId id="336" r:id="rId45"/>
    <p:sldId id="284" r:id="rId46"/>
    <p:sldId id="337" r:id="rId47"/>
    <p:sldId id="340" r:id="rId48"/>
    <p:sldId id="285" r:id="rId49"/>
    <p:sldId id="286" r:id="rId50"/>
    <p:sldId id="287" r:id="rId51"/>
    <p:sldId id="291" r:id="rId52"/>
    <p:sldId id="307" r:id="rId53"/>
    <p:sldId id="341" r:id="rId54"/>
    <p:sldId id="323" r:id="rId55"/>
    <p:sldId id="349" r:id="rId56"/>
    <p:sldId id="298" r:id="rId57"/>
    <p:sldId id="311" r:id="rId58"/>
  </p:sldIdLst>
  <p:sldSz cx="9144000" cy="6858000" type="screen4x3"/>
  <p:notesSz cx="7010400" cy="9296400"/>
  <p:custDataLst>
    <p:tags r:id="rId61"/>
  </p:custDataLst>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88E"/>
    <a:srgbClr val="4E7B2D"/>
    <a:srgbClr val="4C772B"/>
    <a:srgbClr val="FFFFFF"/>
    <a:srgbClr val="000066"/>
    <a:srgbClr val="422C16"/>
    <a:srgbClr val="006666"/>
    <a:srgbClr val="0099CC"/>
    <a:srgbClr val="660066"/>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20" autoAdjust="0"/>
    <p:restoredTop sz="94652" autoAdjust="0"/>
  </p:normalViewPr>
  <p:slideViewPr>
    <p:cSldViewPr snapToGrid="0">
      <p:cViewPr>
        <p:scale>
          <a:sx n="80" d="100"/>
          <a:sy n="80" d="100"/>
        </p:scale>
        <p:origin x="-1818" y="-582"/>
      </p:cViewPr>
      <p:guideLst>
        <p:guide orient="horz" pos="1736"/>
        <p:guide orient="horz" pos="728"/>
        <p:guide orient="horz" pos="3408"/>
        <p:guide orient="horz" pos="3264"/>
        <p:guide orient="horz" pos="864"/>
        <p:guide orient="horz" pos="1304"/>
        <p:guide pos="2880"/>
        <p:guide pos="1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1364"/>
    </p:cViewPr>
  </p:sorterViewPr>
  <p:notesViewPr>
    <p:cSldViewPr snapToGrid="0">
      <p:cViewPr varScale="1">
        <p:scale>
          <a:sx n="81" d="100"/>
          <a:sy n="81" d="100"/>
        </p:scale>
        <p:origin x="-3756" y="-10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09505" y="374504"/>
            <a:ext cx="5944215" cy="465138"/>
          </a:xfrm>
          <a:prstGeom prst="rect">
            <a:avLst/>
          </a:prstGeom>
        </p:spPr>
        <p:txBody>
          <a:bodyPr vert="horz" lIns="91411" tIns="45705" rIns="91411" bIns="45705" rtlCol="0"/>
          <a:lstStyle>
            <a:lvl1pPr algn="l">
              <a:defRPr sz="1200"/>
            </a:lvl1pPr>
          </a:lstStyle>
          <a:p>
            <a:pPr>
              <a:defRPr/>
            </a:pPr>
            <a:r>
              <a:rPr lang="en-US" b="1" dirty="0"/>
              <a:t>Handout for </a:t>
            </a:r>
            <a:r>
              <a:rPr lang="en-US" b="1" dirty="0" smtClean="0"/>
              <a:t>Presentation about </a:t>
            </a:r>
            <a:r>
              <a:rPr lang="en-US" b="1" dirty="0"/>
              <a:t>the STAR PCP </a:t>
            </a:r>
            <a:r>
              <a:rPr lang="en-US" b="1" dirty="0" smtClean="0"/>
              <a:t>Process</a:t>
            </a:r>
            <a:endParaRPr lang="en-US" b="1" dirty="0"/>
          </a:p>
        </p:txBody>
      </p:sp>
      <p:sp>
        <p:nvSpPr>
          <p:cNvPr id="5" name="Footer Placeholder 1"/>
          <p:cNvSpPr>
            <a:spLocks noGrp="1"/>
          </p:cNvSpPr>
          <p:nvPr/>
        </p:nvSpPr>
        <p:spPr>
          <a:xfrm>
            <a:off x="230310" y="8991699"/>
            <a:ext cx="6077927" cy="464205"/>
          </a:xfrm>
          <a:prstGeom prst="rect">
            <a:avLst/>
          </a:prstGeom>
        </p:spPr>
        <p:txBody>
          <a:bodyPr vert="horz" lIns="88126" tIns="44064" rIns="88126" bIns="44064"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1A789A"/>
                </a:solidFill>
              </a:rPr>
              <a:t>Copyright </a:t>
            </a:r>
            <a:r>
              <a:rPr lang="en-US" sz="900" b="1" dirty="0">
                <a:solidFill>
                  <a:srgbClr val="1A789A"/>
                </a:solidFill>
              </a:rPr>
              <a:t>©</a:t>
            </a:r>
            <a:r>
              <a:rPr lang="en-US" sz="900" dirty="0">
                <a:solidFill>
                  <a:srgbClr val="1A789A"/>
                </a:solidFill>
              </a:rPr>
              <a:t> 2014 Florida Consortium on Postsecondary Education and Intellectual Disabilities.  All Rights Reserved. </a:t>
            </a:r>
          </a:p>
          <a:p>
            <a:endParaRPr lang="en-US" dirty="0"/>
          </a:p>
        </p:txBody>
      </p:sp>
      <p:cxnSp>
        <p:nvCxnSpPr>
          <p:cNvPr id="6" name="Straight Connector 5"/>
          <p:cNvCxnSpPr/>
          <p:nvPr/>
        </p:nvCxnSpPr>
        <p:spPr>
          <a:xfrm>
            <a:off x="308951" y="9003049"/>
            <a:ext cx="6267069" cy="0"/>
          </a:xfrm>
          <a:prstGeom prst="line">
            <a:avLst/>
          </a:prstGeom>
          <a:ln w="3175">
            <a:solidFill>
              <a:srgbClr val="1A78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41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11" tIns="45705" rIns="91411" bIns="45705" rtlCol="0"/>
          <a:lstStyle>
            <a:lvl1pPr algn="l">
              <a:defRPr sz="1200"/>
            </a:lvl1pPr>
          </a:lstStyle>
          <a:p>
            <a:pPr>
              <a:defRPr/>
            </a:pPr>
            <a:endParaRPr lang="en-US"/>
          </a:p>
        </p:txBody>
      </p:sp>
      <p:sp>
        <p:nvSpPr>
          <p:cNvPr id="3" name="Date Placeholder 2"/>
          <p:cNvSpPr>
            <a:spLocks noGrp="1"/>
          </p:cNvSpPr>
          <p:nvPr>
            <p:ph type="dt" idx="1"/>
          </p:nvPr>
        </p:nvSpPr>
        <p:spPr>
          <a:xfrm>
            <a:off x="3970340" y="0"/>
            <a:ext cx="3038475" cy="465138"/>
          </a:xfrm>
          <a:prstGeom prst="rect">
            <a:avLst/>
          </a:prstGeom>
        </p:spPr>
        <p:txBody>
          <a:bodyPr vert="horz" lIns="91411" tIns="45705" rIns="91411" bIns="45705" rtlCol="0"/>
          <a:lstStyle>
            <a:lvl1pPr algn="r">
              <a:defRPr sz="1200"/>
            </a:lvl1pPr>
          </a:lstStyle>
          <a:p>
            <a:pPr>
              <a:defRPr/>
            </a:pPr>
            <a:fld id="{ABB99AD4-EDA8-4074-8DEA-CB813EB2B7A6}" type="datetimeFigureOut">
              <a:rPr lang="en-US"/>
              <a:pPr>
                <a:defRPr/>
              </a:pPr>
              <a:t>2/20/2015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11" tIns="45705" rIns="91411" bIns="45705" rtlCol="0" anchor="ctr"/>
          <a:lstStyle/>
          <a:p>
            <a:pPr lvl="0"/>
            <a:endParaRPr lang="en-US" noProof="0" smtClean="0"/>
          </a:p>
        </p:txBody>
      </p:sp>
      <p:sp>
        <p:nvSpPr>
          <p:cNvPr id="5" name="Notes Placeholder 4"/>
          <p:cNvSpPr>
            <a:spLocks noGrp="1"/>
          </p:cNvSpPr>
          <p:nvPr>
            <p:ph type="body" sz="quarter" idx="3"/>
          </p:nvPr>
        </p:nvSpPr>
        <p:spPr>
          <a:xfrm>
            <a:off x="701676" y="4416427"/>
            <a:ext cx="5607050" cy="4183063"/>
          </a:xfrm>
          <a:prstGeom prst="rect">
            <a:avLst/>
          </a:prstGeom>
        </p:spPr>
        <p:txBody>
          <a:bodyPr vert="horz" lIns="91411" tIns="45705" rIns="91411" bIns="4570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11" tIns="45705" rIns="91411" bIns="45705"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1411" tIns="45705" rIns="91411" bIns="45705" rtlCol="0" anchor="b"/>
          <a:lstStyle>
            <a:lvl1pPr algn="r">
              <a:defRPr sz="1200"/>
            </a:lvl1pPr>
          </a:lstStyle>
          <a:p>
            <a:pPr>
              <a:defRPr/>
            </a:pPr>
            <a:fld id="{51B59973-D025-400D-91F3-3C68A5E086B7}" type="slidenum">
              <a:rPr lang="en-US"/>
              <a:pPr>
                <a:defRPr/>
              </a:pPr>
              <a:t>‹#›</a:t>
            </a:fld>
            <a:endParaRPr lang="en-US"/>
          </a:p>
        </p:txBody>
      </p:sp>
    </p:spTree>
    <p:extLst>
      <p:ext uri="{BB962C8B-B14F-4D97-AF65-F5344CB8AC3E}">
        <p14:creationId xmlns:p14="http://schemas.microsoft.com/office/powerpoint/2010/main" val="16139237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Some examples of person-centered planning include:</a:t>
            </a:r>
          </a:p>
          <a:p>
            <a:pPr>
              <a:buNone/>
            </a:pPr>
            <a:r>
              <a:rPr lang="en-US" dirty="0"/>
              <a:t>		-PATH </a:t>
            </a:r>
          </a:p>
          <a:p>
            <a:pPr>
              <a:buNone/>
            </a:pPr>
            <a:r>
              <a:rPr lang="en-US" dirty="0"/>
              <a:t>		-MAPS</a:t>
            </a:r>
          </a:p>
          <a:p>
            <a:pPr>
              <a:buNone/>
            </a:pPr>
            <a:r>
              <a:rPr lang="en-US" dirty="0"/>
              <a:t>		-STAR and STAR Exit Plan</a:t>
            </a:r>
          </a:p>
          <a:p>
            <a:endParaRPr lang="en-US" dirty="0" smtClean="0"/>
          </a:p>
          <a:p>
            <a:endParaRPr lang="en-US" dirty="0" smtClean="0"/>
          </a:p>
          <a:p>
            <a:r>
              <a:rPr lang="en-US" dirty="0" smtClean="0"/>
              <a:t>PATH-Planning Alternative Tomorrows with Hope</a:t>
            </a:r>
          </a:p>
          <a:p>
            <a:r>
              <a:rPr lang="en-US" dirty="0" smtClean="0"/>
              <a:t>MAPS-</a:t>
            </a:r>
            <a:endParaRPr lang="en-US" dirty="0"/>
          </a:p>
        </p:txBody>
      </p:sp>
      <p:sp>
        <p:nvSpPr>
          <p:cNvPr id="4" name="Slide Number Placeholder 3"/>
          <p:cNvSpPr>
            <a:spLocks noGrp="1"/>
          </p:cNvSpPr>
          <p:nvPr>
            <p:ph type="sldNum" sz="quarter" idx="10"/>
          </p:nvPr>
        </p:nvSpPr>
        <p:spPr/>
        <p:txBody>
          <a:bodyPr/>
          <a:lstStyle/>
          <a:p>
            <a:pPr>
              <a:defRPr/>
            </a:pPr>
            <a:fld id="{51B59973-D025-400D-91F3-3C68A5E086B7}" type="slidenum">
              <a:rPr lang="en-US" smtClean="0"/>
              <a:pPr>
                <a:defRPr/>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792" indent="-342792">
              <a:spcBef>
                <a:spcPct val="20000"/>
              </a:spcBef>
              <a:buClr>
                <a:schemeClr val="accent2"/>
              </a:buClr>
              <a:buSzPct val="80000"/>
            </a:pPr>
            <a:r>
              <a:rPr lang="en-US" b="1" dirty="0">
                <a:latin typeface="Arial" pitchFamily="34" charset="0"/>
              </a:rPr>
              <a:t>Student involvement also encourages more active parental involvement and interest  </a:t>
            </a:r>
          </a:p>
          <a:p>
            <a:pPr marL="342792" indent="-342792">
              <a:spcBef>
                <a:spcPct val="20000"/>
              </a:spcBef>
              <a:buClr>
                <a:schemeClr val="accent2"/>
              </a:buClr>
              <a:buSzPct val="80000"/>
            </a:pPr>
            <a:endParaRPr lang="en-US" b="1"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CF46390-F2C8-41E6-8E62-4E07300FA8E4}"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B59973-D025-400D-91F3-3C68A5E086B7}" type="slidenum">
              <a:rPr lang="en-US" smtClean="0"/>
              <a:pPr>
                <a:defRPr/>
              </a:pPr>
              <a:t>29</a:t>
            </a:fld>
            <a:endParaRPr lang="en-US"/>
          </a:p>
        </p:txBody>
      </p:sp>
    </p:spTree>
    <p:extLst>
      <p:ext uri="{BB962C8B-B14F-4D97-AF65-F5344CB8AC3E}">
        <p14:creationId xmlns:p14="http://schemas.microsoft.com/office/powerpoint/2010/main" val="52743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B59973-D025-400D-91F3-3C68A5E086B7}" type="slidenum">
              <a:rPr lang="en-US" smtClean="0"/>
              <a:pPr>
                <a:defRPr/>
              </a:pPr>
              <a:t>30</a:t>
            </a:fld>
            <a:endParaRPr lang="en-US"/>
          </a:p>
        </p:txBody>
      </p:sp>
    </p:spTree>
    <p:extLst>
      <p:ext uri="{BB962C8B-B14F-4D97-AF65-F5344CB8AC3E}">
        <p14:creationId xmlns:p14="http://schemas.microsoft.com/office/powerpoint/2010/main" val="52743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B59973-D025-400D-91F3-3C68A5E086B7}" type="slidenum">
              <a:rPr lang="en-US" smtClean="0"/>
              <a:pPr>
                <a:defRPr/>
              </a:pPr>
              <a:t>31</a:t>
            </a:fld>
            <a:endParaRPr lang="en-US"/>
          </a:p>
        </p:txBody>
      </p:sp>
    </p:spTree>
    <p:extLst>
      <p:ext uri="{BB962C8B-B14F-4D97-AF65-F5344CB8AC3E}">
        <p14:creationId xmlns:p14="http://schemas.microsoft.com/office/powerpoint/2010/main" val="52743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overview of the STAR PCP Meeting agenda and recommended materials and time frame</a:t>
            </a:r>
            <a:r>
              <a:rPr lang="en-US" baseline="0" dirty="0" smtClean="0"/>
              <a:t> for each activity.  This is provided as a guideline – you may need more or less time depending on the size of the group or the complexity of the issues discussed.  </a:t>
            </a:r>
          </a:p>
          <a:p>
            <a:endParaRPr lang="en-US" baseline="0" dirty="0" smtClean="0"/>
          </a:p>
          <a:p>
            <a:r>
              <a:rPr lang="en-US" baseline="0" dirty="0" smtClean="0"/>
              <a:t>Begin the STAR PCP Meeting with a welcome and introductions.  It is recommended that, whenever possible, the student should take the lead with this activity.  </a:t>
            </a:r>
          </a:p>
          <a:p>
            <a:endParaRPr lang="en-US" baseline="0" dirty="0" smtClean="0"/>
          </a:p>
          <a:p>
            <a:r>
              <a:rPr lang="en-US" baseline="0" dirty="0" smtClean="0"/>
              <a:t>Next the facilitator provides an introduction to the STAR PCP process.  It is imperative to stress that the purpose of the STAR PCP Meeting is provide the student with a forum to explore and express their interests.  While the input of the invited guests is critical, ultimately this is about the student’s vision of his/her own future.</a:t>
            </a:r>
          </a:p>
          <a:p>
            <a:endParaRPr lang="en-US" baseline="0" dirty="0" smtClean="0"/>
          </a:p>
          <a:p>
            <a:r>
              <a:rPr lang="en-US" baseline="0" dirty="0" smtClean="0"/>
              <a:t>The facilitator will also lead the group through a process of establishing ground rules for how the group will work together.  A list of sample ground rules is included in the Facilitator’s Guide.  </a:t>
            </a:r>
            <a:endParaRPr lang="en-US" dirty="0"/>
          </a:p>
        </p:txBody>
      </p:sp>
      <p:sp>
        <p:nvSpPr>
          <p:cNvPr id="4" name="Slide Number Placeholder 3"/>
          <p:cNvSpPr>
            <a:spLocks noGrp="1"/>
          </p:cNvSpPr>
          <p:nvPr>
            <p:ph type="sldNum" sz="quarter" idx="10"/>
          </p:nvPr>
        </p:nvSpPr>
        <p:spPr/>
        <p:txBody>
          <a:bodyPr/>
          <a:lstStyle/>
          <a:p>
            <a:pPr>
              <a:defRPr/>
            </a:pPr>
            <a:fld id="{51B59973-D025-400D-91F3-3C68A5E086B7}" type="slidenum">
              <a:rPr lang="en-US" smtClean="0"/>
              <a:pPr>
                <a:defRPr/>
              </a:pPr>
              <a:t>33</a:t>
            </a:fld>
            <a:endParaRPr lang="en-US"/>
          </a:p>
        </p:txBody>
      </p:sp>
    </p:spTree>
    <p:extLst>
      <p:ext uri="{BB962C8B-B14F-4D97-AF65-F5344CB8AC3E}">
        <p14:creationId xmlns:p14="http://schemas.microsoft.com/office/powerpoint/2010/main" val="100211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A519DB4D-7717-44A7-9B85-4865BD365D6F}" type="datetime1">
              <a:rPr lang="en-US" smtClean="0"/>
              <a:t>2/20/2015</a:t>
            </a:fld>
            <a:endParaRPr lang="en-US"/>
          </a:p>
        </p:txBody>
      </p:sp>
      <p:sp>
        <p:nvSpPr>
          <p:cNvPr id="5" name="Slide Number Placeholder 4"/>
          <p:cNvSpPr>
            <a:spLocks noGrp="1"/>
          </p:cNvSpPr>
          <p:nvPr>
            <p:ph type="sldNum" sz="quarter" idx="11"/>
          </p:nvPr>
        </p:nvSpPr>
        <p:spPr/>
        <p:txBody>
          <a:bodyPr/>
          <a:lstStyle/>
          <a:p>
            <a:pPr>
              <a:defRPr/>
            </a:pPr>
            <a:fld id="{51B59973-D025-400D-91F3-3C68A5E086B7}" type="slidenum">
              <a:rPr lang="en-US" smtClean="0"/>
              <a:pPr>
                <a:defRPr/>
              </a:pPr>
              <a:t>55</a:t>
            </a:fld>
            <a:endParaRPr lang="en-US"/>
          </a:p>
        </p:txBody>
      </p:sp>
    </p:spTree>
    <p:extLst>
      <p:ext uri="{BB962C8B-B14F-4D97-AF65-F5344CB8AC3E}">
        <p14:creationId xmlns:p14="http://schemas.microsoft.com/office/powerpoint/2010/main" val="117303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4D7F3D1-D287-47BF-8AA5-3EBF98D9FCAF}"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2333F94-C163-4C0F-B3F1-26EF675D692D}"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F511B66-5949-46B9-8DAE-17400665BBC9}"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12BD2F0-83E0-4454-BC62-7FD08F65A7DD}"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3708310-8E90-47FB-8FA4-842CF7BB623A}"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6EB6745-D3CD-432A-B761-5937837B07AE}"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84602507-219B-45B2-A439-B45FB8009DF1}"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85EFD79-90C2-4812-BFE9-43A8D4BD0C49}"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05147CCB-D6DF-402C-9DE3-F84DEB4C389C}"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0CC41DF-A742-4CCA-9D39-DA902E511C5B}"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0EF6CAB-D08F-49CD-AB61-EC0045E42DE2}"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2DD9303-0176-482B-87CA-3604764CE955}"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23.jpg"/><Relationship Id="rId4" Type="http://schemas.openxmlformats.org/officeDocument/2006/relationships/tags" Target="../tags/tag5.xml"/><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mmuldoon@mail.usf.edu" TargetMode="External"/><Relationship Id="rId2" Type="http://schemas.openxmlformats.org/officeDocument/2006/relationships/hyperlink" Target="mailto:mhayes6@mail.usf.edu" TargetMode="External"/><Relationship Id="rId1" Type="http://schemas.openxmlformats.org/officeDocument/2006/relationships/slideLayout" Target="../slideLayouts/slideLayout2.xml"/><Relationship Id="rId4" Type="http://schemas.openxmlformats.org/officeDocument/2006/relationships/hyperlink" Target="http://www.fltpsid.info/"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0042" y="5181600"/>
            <a:ext cx="7331858" cy="1470025"/>
          </a:xfrm>
        </p:spPr>
        <p:txBody>
          <a:bodyPr/>
          <a:lstStyle/>
          <a:p>
            <a:r>
              <a:rPr lang="en-US" sz="4000" i="1" dirty="0" smtClean="0"/>
              <a:t>Person-Centered Planning Process</a:t>
            </a:r>
            <a:endParaRPr lang="en-US" sz="40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298" y="589464"/>
            <a:ext cx="6768934" cy="4888674"/>
          </a:xfrm>
          <a:prstGeom prst="rect">
            <a:avLst/>
          </a:prstGeom>
        </p:spPr>
      </p:pic>
    </p:spTree>
    <p:extLst>
      <p:ext uri="{BB962C8B-B14F-4D97-AF65-F5344CB8AC3E}">
        <p14:creationId xmlns:p14="http://schemas.microsoft.com/office/powerpoint/2010/main" val="3599061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1625600" y="1371600"/>
            <a:ext cx="4841240" cy="1536700"/>
          </a:xfrm>
        </p:spPr>
        <p:txBody>
          <a:bodyPr/>
          <a:lstStyle/>
          <a:p>
            <a:pPr algn="l" eaLnBrk="1" hangingPunct="1"/>
            <a:r>
              <a:rPr lang="en-US" sz="3200" b="1" dirty="0" smtClean="0"/>
              <a:t>Special thanks to the</a:t>
            </a:r>
            <a:br>
              <a:rPr lang="en-US" sz="3200" b="1" dirty="0" smtClean="0"/>
            </a:br>
            <a:r>
              <a:rPr lang="en-US" sz="3200" b="1" dirty="0" smtClean="0"/>
              <a:t>Florida Inclusion Network</a:t>
            </a:r>
          </a:p>
        </p:txBody>
      </p:sp>
      <p:sp>
        <p:nvSpPr>
          <p:cNvPr id="3" name="Content Placeholder 2"/>
          <p:cNvSpPr>
            <a:spLocks noGrp="1"/>
          </p:cNvSpPr>
          <p:nvPr>
            <p:ph idx="4294967295"/>
          </p:nvPr>
        </p:nvSpPr>
        <p:spPr>
          <a:xfrm>
            <a:off x="1625600" y="3058922"/>
            <a:ext cx="6792913" cy="3416300"/>
          </a:xfrm>
        </p:spPr>
        <p:txBody>
          <a:bodyPr>
            <a:noAutofit/>
          </a:bodyPr>
          <a:lstStyle/>
          <a:p>
            <a:pPr marL="0" indent="0" eaLnBrk="1" hangingPunct="1">
              <a:buNone/>
              <a:tabLst>
                <a:tab pos="630238" algn="l"/>
              </a:tabLst>
              <a:defRPr/>
            </a:pPr>
            <a:r>
              <a:rPr lang="en-US" sz="2400" dirty="0" smtClean="0"/>
              <a:t>Sheryl </a:t>
            </a:r>
            <a:r>
              <a:rPr lang="en-US" sz="2400" dirty="0" err="1" smtClean="0"/>
              <a:t>Sandvoss</a:t>
            </a:r>
            <a:r>
              <a:rPr lang="en-US" sz="2400" dirty="0" smtClean="0"/>
              <a:t>, Executive Director</a:t>
            </a:r>
            <a:endParaRPr lang="en-US" sz="2400" dirty="0"/>
          </a:p>
          <a:p>
            <a:pPr marL="0" indent="0" eaLnBrk="1" hangingPunct="1">
              <a:buNone/>
              <a:tabLst>
                <a:tab pos="630238" algn="l"/>
              </a:tabLst>
              <a:defRPr/>
            </a:pPr>
            <a:r>
              <a:rPr lang="en-US" sz="2400" dirty="0" smtClean="0"/>
              <a:t>Vicki </a:t>
            </a:r>
            <a:r>
              <a:rPr lang="en-US" sz="2400" dirty="0" err="1" smtClean="0"/>
              <a:t>Barnitt</a:t>
            </a:r>
            <a:r>
              <a:rPr lang="en-US" sz="2400" dirty="0" smtClean="0"/>
              <a:t>, Director of Resource Development</a:t>
            </a:r>
          </a:p>
          <a:p>
            <a:pPr marL="0" indent="0" eaLnBrk="1" hangingPunct="1">
              <a:buNone/>
              <a:tabLst>
                <a:tab pos="630238" algn="l"/>
              </a:tabLst>
              <a:defRPr/>
            </a:pPr>
            <a:r>
              <a:rPr lang="en-US" sz="2400" dirty="0" smtClean="0"/>
              <a:t>Karen </a:t>
            </a:r>
            <a:r>
              <a:rPr lang="en-US" sz="2400" dirty="0" err="1"/>
              <a:t>D'Avignon</a:t>
            </a:r>
            <a:r>
              <a:rPr lang="en-US" sz="2400" dirty="0"/>
              <a:t>, </a:t>
            </a:r>
            <a:r>
              <a:rPr lang="en-US" sz="2400" dirty="0" smtClean="0"/>
              <a:t>Regional Facilitator</a:t>
            </a:r>
            <a:r>
              <a:rPr lang="en-US" sz="2400" dirty="0"/>
              <a:t>, </a:t>
            </a:r>
            <a:r>
              <a:rPr lang="en-US" sz="2400" dirty="0" smtClean="0"/>
              <a:t>North Region </a:t>
            </a:r>
          </a:p>
          <a:p>
            <a:pPr marL="0" indent="0" eaLnBrk="1" hangingPunct="1">
              <a:buNone/>
              <a:tabLst>
                <a:tab pos="630238" algn="l"/>
              </a:tabLst>
              <a:defRPr/>
            </a:pPr>
            <a:r>
              <a:rPr lang="en-US" sz="2400" dirty="0" smtClean="0"/>
              <a:t>Stan Weser, Regional Facilitator, West Region</a:t>
            </a:r>
            <a:endParaRPr lang="en-US" sz="2400" dirty="0"/>
          </a:p>
          <a:p>
            <a:pPr marL="0" indent="0" eaLnBrk="1" hangingPunct="1">
              <a:buNone/>
              <a:tabLst>
                <a:tab pos="630238" algn="l"/>
              </a:tabLst>
              <a:defRPr/>
            </a:pPr>
            <a:r>
              <a:rPr lang="en-US" sz="2400" dirty="0" smtClean="0"/>
              <a:t>MJ </a:t>
            </a:r>
            <a:r>
              <a:rPr lang="en-US" sz="2400" dirty="0" err="1" smtClean="0"/>
              <a:t>Ziemba</a:t>
            </a:r>
            <a:r>
              <a:rPr lang="en-US" sz="2400" dirty="0" smtClean="0"/>
              <a:t>, Regional Facilitator, North Region</a:t>
            </a:r>
          </a:p>
        </p:txBody>
      </p:sp>
      <p:pic>
        <p:nvPicPr>
          <p:cNvPr id="7" name="Picture 6" descr="FINsm.jpg"/>
          <p:cNvPicPr>
            <a:picLocks noChangeAspect="1"/>
          </p:cNvPicPr>
          <p:nvPr/>
        </p:nvPicPr>
        <p:blipFill>
          <a:blip r:embed="rId2"/>
          <a:stretch>
            <a:fillRect/>
          </a:stretch>
        </p:blipFill>
        <p:spPr>
          <a:xfrm>
            <a:off x="6477000" y="843294"/>
            <a:ext cx="2217282" cy="2065767"/>
          </a:xfrm>
          <a:prstGeom prst="rect">
            <a:avLst/>
          </a:prstGeom>
        </p:spPr>
      </p:pic>
    </p:spTree>
    <p:extLst>
      <p:ext uri="{BB962C8B-B14F-4D97-AF65-F5344CB8AC3E}">
        <p14:creationId xmlns:p14="http://schemas.microsoft.com/office/powerpoint/2010/main" val="2985293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4294967295"/>
          </p:nvPr>
        </p:nvSpPr>
        <p:spPr>
          <a:xfrm>
            <a:off x="1600200" y="1676400"/>
            <a:ext cx="5257800" cy="3505804"/>
          </a:xfrm>
        </p:spPr>
        <p:txBody>
          <a:bodyPr/>
          <a:lstStyle/>
          <a:p>
            <a:pPr marL="0" indent="0" eaLnBrk="1" hangingPunct="1">
              <a:buFontTx/>
              <a:buNone/>
            </a:pPr>
            <a:r>
              <a:rPr lang="en-US" sz="2800" dirty="0" smtClean="0"/>
              <a:t>We would also like to thank Alisa </a:t>
            </a:r>
            <a:r>
              <a:rPr lang="en-US" sz="2800" dirty="0" err="1" smtClean="0"/>
              <a:t>Lowrey</a:t>
            </a:r>
            <a:r>
              <a:rPr lang="en-US" sz="2800" dirty="0" smtClean="0"/>
              <a:t> and her colleagues at the Louisiana State University Human Development Center and the Postsecondary Education for All Collaborative (PEAC) for sharing their PCP expertise with us.</a:t>
            </a:r>
          </a:p>
        </p:txBody>
      </p:sp>
      <p:pic>
        <p:nvPicPr>
          <p:cNvPr id="9219" name="Picture 2" descr="C:\Users\klowre\Desktop\HDClogo.jpg"/>
          <p:cNvPicPr>
            <a:picLocks noChangeAspect="1" noChangeArrowheads="1"/>
          </p:cNvPicPr>
          <p:nvPr/>
        </p:nvPicPr>
        <p:blipFill>
          <a:blip r:embed="rId2" cstate="print"/>
          <a:srcRect/>
          <a:stretch>
            <a:fillRect/>
          </a:stretch>
        </p:blipFill>
        <p:spPr bwMode="auto">
          <a:xfrm>
            <a:off x="7187252" y="2168892"/>
            <a:ext cx="1355884" cy="2259807"/>
          </a:xfrm>
          <a:prstGeom prst="rect">
            <a:avLst/>
          </a:prstGeom>
          <a:noFill/>
          <a:ln w="9525">
            <a:noFill/>
            <a:miter lim="800000"/>
            <a:headEnd/>
            <a:tailEnd/>
          </a:ln>
        </p:spPr>
      </p:pic>
    </p:spTree>
    <p:extLst>
      <p:ext uri="{BB962C8B-B14F-4D97-AF65-F5344CB8AC3E}">
        <p14:creationId xmlns:p14="http://schemas.microsoft.com/office/powerpoint/2010/main" val="3503863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76400"/>
            <a:ext cx="7067550" cy="4160519"/>
          </a:xfrm>
        </p:spPr>
        <p:txBody>
          <a:bodyPr>
            <a:normAutofit/>
          </a:bodyPr>
          <a:lstStyle/>
          <a:p>
            <a:pPr eaLnBrk="1" hangingPunct="1">
              <a:defRPr/>
            </a:pPr>
            <a:r>
              <a:rPr lang="en-US" sz="2800" dirty="0"/>
              <a:t>To recognize and support the individual’s personal plans, hopes, and dreams for life as an </a:t>
            </a:r>
            <a:r>
              <a:rPr lang="en-US" sz="2800" dirty="0" smtClean="0"/>
              <a:t>adult</a:t>
            </a:r>
          </a:p>
          <a:p>
            <a:pPr eaLnBrk="1" hangingPunct="1">
              <a:defRPr/>
            </a:pPr>
            <a:r>
              <a:rPr lang="en-US" sz="2800" dirty="0" smtClean="0"/>
              <a:t>To support the student’s pursuit of the necessary skills for a productive adult life</a:t>
            </a:r>
          </a:p>
          <a:p>
            <a:pPr eaLnBrk="1" hangingPunct="1">
              <a:defRPr/>
            </a:pPr>
            <a:r>
              <a:rPr lang="en-US" sz="2800" dirty="0" smtClean="0"/>
              <a:t>To give </a:t>
            </a:r>
            <a:r>
              <a:rPr lang="en-US" sz="2800" dirty="0"/>
              <a:t>the </a:t>
            </a:r>
            <a:r>
              <a:rPr lang="en-US" sz="2800" dirty="0" smtClean="0"/>
              <a:t>student</a:t>
            </a:r>
            <a:r>
              <a:rPr lang="en-US" sz="2800" dirty="0"/>
              <a:t>, family, and friends a voice in supporting </a:t>
            </a:r>
            <a:r>
              <a:rPr lang="en-US" sz="2800" dirty="0" smtClean="0"/>
              <a:t>the student</a:t>
            </a:r>
          </a:p>
        </p:txBody>
      </p:sp>
      <p:sp>
        <p:nvSpPr>
          <p:cNvPr id="12290" name="Title 1"/>
          <p:cNvSpPr>
            <a:spLocks noGrp="1"/>
          </p:cNvSpPr>
          <p:nvPr>
            <p:ph type="title"/>
          </p:nvPr>
        </p:nvSpPr>
        <p:spPr>
          <a:xfrm>
            <a:off x="1625600" y="865981"/>
            <a:ext cx="7280894" cy="579438"/>
          </a:xfrm>
        </p:spPr>
        <p:txBody>
          <a:bodyPr/>
          <a:lstStyle/>
          <a:p>
            <a:pPr algn="l" eaLnBrk="1" hangingPunct="1"/>
            <a:r>
              <a:rPr lang="en-US" b="1" dirty="0" smtClean="0"/>
              <a:t>Goals of the STAR PCP Process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69720" y="838200"/>
            <a:ext cx="7315200" cy="579438"/>
          </a:xfrm>
        </p:spPr>
        <p:txBody>
          <a:bodyPr/>
          <a:lstStyle/>
          <a:p>
            <a:pPr algn="l" eaLnBrk="1" hangingPunct="1"/>
            <a:r>
              <a:rPr lang="en-US" b="1" dirty="0" smtClean="0"/>
              <a:t>Goals of the STAR PCP Process</a:t>
            </a:r>
          </a:p>
        </p:txBody>
      </p:sp>
      <p:sp>
        <p:nvSpPr>
          <p:cNvPr id="3" name="Content Placeholder 2"/>
          <p:cNvSpPr>
            <a:spLocks noGrp="1"/>
          </p:cNvSpPr>
          <p:nvPr>
            <p:ph idx="1"/>
          </p:nvPr>
        </p:nvSpPr>
        <p:spPr>
          <a:xfrm>
            <a:off x="1625600" y="1658392"/>
            <a:ext cx="6477000" cy="4681537"/>
          </a:xfrm>
        </p:spPr>
        <p:txBody>
          <a:bodyPr>
            <a:normAutofit/>
          </a:bodyPr>
          <a:lstStyle/>
          <a:p>
            <a:pPr>
              <a:defRPr/>
            </a:pPr>
            <a:r>
              <a:rPr lang="en-US" sz="2800" dirty="0"/>
              <a:t>To develop goals, objectives and an action plan for the student’s postsecondary program</a:t>
            </a:r>
          </a:p>
          <a:p>
            <a:pPr>
              <a:defRPr/>
            </a:pPr>
            <a:r>
              <a:rPr lang="en-US" sz="2800" dirty="0" smtClean="0"/>
              <a:t>To provide a process for changing goals and plans throughout  the student’s postsecondary experience</a:t>
            </a:r>
          </a:p>
          <a:p>
            <a:pPr>
              <a:defRPr/>
            </a:pPr>
            <a:r>
              <a:rPr lang="en-US" sz="2800" dirty="0" smtClean="0"/>
              <a:t>To encourage </a:t>
            </a:r>
            <a:r>
              <a:rPr lang="en-US" sz="2800" dirty="0"/>
              <a:t>the individual to develop lifelong goals and skills leading to an inclusive, well-planned, and fulfilled quality of </a:t>
            </a:r>
            <a:r>
              <a:rPr lang="en-US" sz="2800" dirty="0" smtClean="0"/>
              <a:t>life</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424" y="274638"/>
            <a:ext cx="7308376" cy="1143000"/>
          </a:xfrm>
        </p:spPr>
        <p:txBody>
          <a:bodyPr/>
          <a:lstStyle/>
          <a:p>
            <a:pPr algn="l"/>
            <a:r>
              <a:rPr lang="en-US" b="1" dirty="0" smtClean="0"/>
              <a:t>Self-Determination</a:t>
            </a:r>
            <a:endParaRPr lang="en-US" b="1" dirty="0"/>
          </a:p>
        </p:txBody>
      </p:sp>
      <p:sp>
        <p:nvSpPr>
          <p:cNvPr id="3" name="Content Placeholder 2"/>
          <p:cNvSpPr>
            <a:spLocks noGrp="1"/>
          </p:cNvSpPr>
          <p:nvPr>
            <p:ph idx="1"/>
          </p:nvPr>
        </p:nvSpPr>
        <p:spPr>
          <a:xfrm>
            <a:off x="1419367" y="1562099"/>
            <a:ext cx="7238858" cy="4770461"/>
          </a:xfrm>
        </p:spPr>
        <p:txBody>
          <a:bodyPr>
            <a:normAutofit/>
          </a:bodyPr>
          <a:lstStyle/>
          <a:p>
            <a:r>
              <a:rPr lang="en-US" dirty="0" smtClean="0"/>
              <a:t>Self-Determination involves taking control and making decisions that affect one’s life.</a:t>
            </a:r>
          </a:p>
          <a:p>
            <a:pPr>
              <a:buSzPct val="80000"/>
            </a:pPr>
            <a:r>
              <a:rPr lang="en-US" dirty="0" smtClean="0"/>
              <a:t>Self-Determination helps </a:t>
            </a:r>
            <a:r>
              <a:rPr lang="en-US" dirty="0"/>
              <a:t>build independence </a:t>
            </a:r>
            <a:r>
              <a:rPr lang="en-US" dirty="0" smtClean="0"/>
              <a:t>by allowing students to</a:t>
            </a:r>
          </a:p>
          <a:p>
            <a:pPr lvl="1">
              <a:buSzPct val="80000"/>
            </a:pPr>
            <a:r>
              <a:rPr lang="en-US" dirty="0" smtClean="0"/>
              <a:t>Make choices</a:t>
            </a:r>
          </a:p>
          <a:p>
            <a:pPr lvl="1">
              <a:buSzPct val="80000"/>
            </a:pPr>
            <a:r>
              <a:rPr lang="en-US" dirty="0" smtClean="0"/>
              <a:t>Set personal goals</a:t>
            </a:r>
          </a:p>
          <a:p>
            <a:pPr lvl="1">
              <a:buSzPct val="80000"/>
            </a:pPr>
            <a:r>
              <a:rPr lang="en-US" dirty="0" smtClean="0"/>
              <a:t>Manage their own lives</a:t>
            </a:r>
          </a:p>
          <a:p>
            <a:pPr lvl="1">
              <a:buSzPct val="80000"/>
            </a:pPr>
            <a:r>
              <a:rPr lang="en-US" dirty="0" smtClean="0"/>
              <a:t>Participate in decision-making</a:t>
            </a:r>
          </a:p>
        </p:txBody>
      </p:sp>
    </p:spTree>
    <p:extLst>
      <p:ext uri="{BB962C8B-B14F-4D97-AF65-F5344CB8AC3E}">
        <p14:creationId xmlns:p14="http://schemas.microsoft.com/office/powerpoint/2010/main" val="2464956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76400"/>
            <a:ext cx="7518400" cy="4432300"/>
          </a:xfrm>
        </p:spPr>
        <p:txBody>
          <a:bodyPr/>
          <a:lstStyle/>
          <a:p>
            <a:pPr marL="0" indent="0" eaLnBrk="1" hangingPunct="1">
              <a:buFontTx/>
              <a:buNone/>
              <a:defRPr/>
            </a:pPr>
            <a:r>
              <a:rPr lang="en-US" sz="2800" dirty="0" smtClean="0"/>
              <a:t>The STAR PCP Process focuses on the following domains:</a:t>
            </a:r>
            <a:endParaRPr lang="en-US" sz="2800" dirty="0"/>
          </a:p>
          <a:p>
            <a:pPr marL="914400" indent="0">
              <a:spcBef>
                <a:spcPts val="2200"/>
              </a:spcBef>
              <a:buNone/>
              <a:defRPr/>
            </a:pPr>
            <a:r>
              <a:rPr lang="en-US" sz="2600" b="1" dirty="0">
                <a:solidFill>
                  <a:schemeClr val="accent3"/>
                </a:solidFill>
              </a:rPr>
              <a:t>Career Development and Employment</a:t>
            </a:r>
          </a:p>
          <a:p>
            <a:pPr marL="1600200" lvl="1" indent="0">
              <a:spcBef>
                <a:spcPts val="2200"/>
              </a:spcBef>
              <a:buNone/>
              <a:defRPr/>
            </a:pPr>
            <a:r>
              <a:rPr lang="en-US" sz="2600" b="1" dirty="0" smtClean="0">
                <a:solidFill>
                  <a:schemeClr val="tx2"/>
                </a:solidFill>
              </a:rPr>
              <a:t>Academic Enrichment</a:t>
            </a:r>
            <a:endParaRPr lang="en-US" sz="2600" b="1" dirty="0">
              <a:solidFill>
                <a:schemeClr val="tx2"/>
              </a:solidFill>
            </a:endParaRPr>
          </a:p>
          <a:p>
            <a:pPr marL="2171700" lvl="1" indent="0">
              <a:spcBef>
                <a:spcPts val="2200"/>
              </a:spcBef>
              <a:buNone/>
              <a:defRPr/>
            </a:pPr>
            <a:r>
              <a:rPr lang="en-US" sz="2600" b="1" dirty="0" smtClean="0">
                <a:solidFill>
                  <a:schemeClr val="accent2"/>
                </a:solidFill>
              </a:rPr>
              <a:t>Campus &amp; Community Engagement</a:t>
            </a:r>
            <a:endParaRPr lang="en-US" sz="2600" b="1" dirty="0">
              <a:solidFill>
                <a:schemeClr val="accent2"/>
              </a:solidFill>
            </a:endParaRPr>
          </a:p>
          <a:p>
            <a:pPr marL="2743200" lvl="1" indent="0">
              <a:spcBef>
                <a:spcPts val="2200"/>
              </a:spcBef>
              <a:buNone/>
              <a:defRPr/>
            </a:pPr>
            <a:r>
              <a:rPr lang="en-US" sz="2600" b="1" dirty="0">
                <a:solidFill>
                  <a:schemeClr val="bg2">
                    <a:lumMod val="50000"/>
                  </a:schemeClr>
                </a:solidFill>
              </a:rPr>
              <a:t>Independent Living</a:t>
            </a:r>
          </a:p>
          <a:p>
            <a:pPr marL="3429000" lvl="1" indent="0">
              <a:spcBef>
                <a:spcPts val="2200"/>
              </a:spcBef>
              <a:buNone/>
              <a:defRPr/>
            </a:pPr>
            <a:r>
              <a:rPr lang="en-US" sz="2600" b="1" dirty="0">
                <a:solidFill>
                  <a:schemeClr val="accent6"/>
                </a:solidFill>
              </a:rPr>
              <a:t>Self-Determination</a:t>
            </a:r>
            <a:endParaRPr lang="en-US" sz="2600" b="1" dirty="0"/>
          </a:p>
        </p:txBody>
      </p:sp>
      <p:pic>
        <p:nvPicPr>
          <p:cNvPr id="5" name="Picture 4" descr="IconAcad.jpg"/>
          <p:cNvPicPr>
            <a:picLocks noChangeAspect="1"/>
          </p:cNvPicPr>
          <p:nvPr/>
        </p:nvPicPr>
        <p:blipFill>
          <a:blip r:embed="rId2"/>
          <a:stretch>
            <a:fillRect/>
          </a:stretch>
        </p:blipFill>
        <p:spPr>
          <a:xfrm>
            <a:off x="2328482" y="3352800"/>
            <a:ext cx="588874" cy="588874"/>
          </a:xfrm>
          <a:prstGeom prst="rect">
            <a:avLst/>
          </a:prstGeom>
        </p:spPr>
      </p:pic>
      <p:pic>
        <p:nvPicPr>
          <p:cNvPr id="6" name="Picture 5" descr="IconCommun.jpg"/>
          <p:cNvPicPr>
            <a:picLocks noChangeAspect="1"/>
          </p:cNvPicPr>
          <p:nvPr/>
        </p:nvPicPr>
        <p:blipFill>
          <a:blip r:embed="rId3"/>
          <a:stretch>
            <a:fillRect/>
          </a:stretch>
        </p:blipFill>
        <p:spPr>
          <a:xfrm>
            <a:off x="2938082" y="4038600"/>
            <a:ext cx="588874" cy="591503"/>
          </a:xfrm>
          <a:prstGeom prst="rect">
            <a:avLst/>
          </a:prstGeom>
        </p:spPr>
      </p:pic>
      <p:pic>
        <p:nvPicPr>
          <p:cNvPr id="7" name="Picture 6" descr="IconEmploy.jpg"/>
          <p:cNvPicPr>
            <a:picLocks noChangeAspect="1"/>
          </p:cNvPicPr>
          <p:nvPr/>
        </p:nvPicPr>
        <p:blipFill>
          <a:blip r:embed="rId4"/>
          <a:stretch>
            <a:fillRect/>
          </a:stretch>
        </p:blipFill>
        <p:spPr>
          <a:xfrm>
            <a:off x="1718882" y="2667000"/>
            <a:ext cx="588874" cy="588874"/>
          </a:xfrm>
          <a:prstGeom prst="rect">
            <a:avLst/>
          </a:prstGeom>
        </p:spPr>
      </p:pic>
      <p:pic>
        <p:nvPicPr>
          <p:cNvPr id="8" name="Picture 7" descr="IconIndep.jpg"/>
          <p:cNvPicPr>
            <a:picLocks noChangeAspect="1"/>
          </p:cNvPicPr>
          <p:nvPr/>
        </p:nvPicPr>
        <p:blipFill>
          <a:blip r:embed="rId5"/>
          <a:stretch>
            <a:fillRect/>
          </a:stretch>
        </p:blipFill>
        <p:spPr>
          <a:xfrm>
            <a:off x="3547682" y="4724400"/>
            <a:ext cx="588874" cy="588874"/>
          </a:xfrm>
          <a:prstGeom prst="rect">
            <a:avLst/>
          </a:prstGeom>
        </p:spPr>
      </p:pic>
      <p:pic>
        <p:nvPicPr>
          <p:cNvPr id="9" name="Picture 8" descr="IconSelf.jpg"/>
          <p:cNvPicPr>
            <a:picLocks noChangeAspect="1"/>
          </p:cNvPicPr>
          <p:nvPr/>
        </p:nvPicPr>
        <p:blipFill>
          <a:blip r:embed="rId6"/>
          <a:stretch>
            <a:fillRect/>
          </a:stretch>
        </p:blipFill>
        <p:spPr>
          <a:xfrm>
            <a:off x="4157282" y="5410200"/>
            <a:ext cx="594131" cy="588874"/>
          </a:xfrm>
          <a:prstGeom prst="rect">
            <a:avLst/>
          </a:prstGeom>
        </p:spPr>
      </p:pic>
      <p:sp>
        <p:nvSpPr>
          <p:cNvPr id="2" name="Title 1"/>
          <p:cNvSpPr>
            <a:spLocks noGrp="1"/>
          </p:cNvSpPr>
          <p:nvPr>
            <p:ph type="title"/>
          </p:nvPr>
        </p:nvSpPr>
        <p:spPr>
          <a:xfrm>
            <a:off x="1448789" y="274638"/>
            <a:ext cx="7398327" cy="1143000"/>
          </a:xfrm>
        </p:spPr>
        <p:txBody>
          <a:bodyPr/>
          <a:lstStyle/>
          <a:p>
            <a:r>
              <a:rPr lang="en-US" sz="4000" b="1" dirty="0" smtClean="0"/>
              <a:t>Domain Clusters for the STAR PCP</a:t>
            </a:r>
            <a:endParaRPr lang="en-US" sz="4000" b="1" dirty="0"/>
          </a:p>
        </p:txBody>
      </p:sp>
    </p:spTree>
    <p:extLst>
      <p:ext uri="{BB962C8B-B14F-4D97-AF65-F5344CB8AC3E}">
        <p14:creationId xmlns:p14="http://schemas.microsoft.com/office/powerpoint/2010/main" val="45528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762000"/>
            <a:ext cx="7342952" cy="3847207"/>
          </a:xfrm>
          <a:prstGeom prst="rect">
            <a:avLst/>
          </a:prstGeom>
        </p:spPr>
        <p:txBody>
          <a:bodyPr wrap="square">
            <a:spAutoFit/>
          </a:bodyPr>
          <a:lstStyle/>
          <a:p>
            <a:pPr marL="457200" indent="-457200" eaLnBrk="1" hangingPunct="1">
              <a:spcBef>
                <a:spcPts val="1200"/>
              </a:spcBef>
              <a:buFont typeface="Arial" pitchFamily="34" charset="0"/>
              <a:buChar char="•"/>
              <a:defRPr/>
            </a:pPr>
            <a:r>
              <a:rPr lang="en-US" sz="2600" dirty="0" smtClean="0"/>
              <a:t>The STAR PCP process is </a:t>
            </a:r>
            <a:r>
              <a:rPr lang="en-US" sz="2600" dirty="0"/>
              <a:t>designed </a:t>
            </a:r>
            <a:r>
              <a:rPr lang="en-US" sz="2600" dirty="0" smtClean="0"/>
              <a:t>to merge the postsecondary </a:t>
            </a:r>
            <a:r>
              <a:rPr lang="en-US" sz="2600" dirty="0"/>
              <a:t>program’s Course of Study, Person-Centered Planning goals, and IEP goals into one coherent student plan</a:t>
            </a:r>
            <a:r>
              <a:rPr lang="en-US" sz="2600" dirty="0" smtClean="0"/>
              <a:t>. </a:t>
            </a:r>
          </a:p>
          <a:p>
            <a:pPr marL="457200" indent="-457200" eaLnBrk="1" hangingPunct="1">
              <a:spcBef>
                <a:spcPts val="1200"/>
              </a:spcBef>
              <a:buFont typeface="Arial" pitchFamily="34" charset="0"/>
              <a:buChar char="•"/>
              <a:defRPr/>
            </a:pPr>
            <a:r>
              <a:rPr lang="en-US" sz="2600" dirty="0" smtClean="0"/>
              <a:t>The process was developed using the course of study from USFSP’s Project STINGRAY, but the five domains are typical of most postsecondary programs for students with intellectual disabilities.</a:t>
            </a:r>
          </a:p>
        </p:txBody>
      </p:sp>
    </p:spTree>
    <p:extLst>
      <p:ext uri="{BB962C8B-B14F-4D97-AF65-F5344CB8AC3E}">
        <p14:creationId xmlns:p14="http://schemas.microsoft.com/office/powerpoint/2010/main" val="2002594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784" y="423080"/>
            <a:ext cx="8419606" cy="871728"/>
          </a:xfrm>
        </p:spPr>
        <p:txBody>
          <a:bodyPr/>
          <a:lstStyle/>
          <a:p>
            <a:pPr algn="l"/>
            <a:r>
              <a:rPr lang="en-US" sz="3200" b="1" dirty="0"/>
              <a:t>USFSP’s Project STINGRAY </a:t>
            </a:r>
            <a:r>
              <a:rPr lang="en-US" sz="3200" b="1" dirty="0" smtClean="0"/>
              <a:t>Course </a:t>
            </a:r>
            <a:r>
              <a:rPr lang="en-US" sz="3200" b="1" dirty="0"/>
              <a:t>of </a:t>
            </a:r>
            <a:r>
              <a:rPr lang="en-US" sz="3200" b="1" dirty="0" smtClean="0"/>
              <a:t>Study</a:t>
            </a:r>
            <a:endParaRPr lang="en-US" sz="3200" b="1" dirty="0"/>
          </a:p>
        </p:txBody>
      </p:sp>
      <p:sp>
        <p:nvSpPr>
          <p:cNvPr id="3" name="Content Placeholder 2"/>
          <p:cNvSpPr>
            <a:spLocks noGrp="1"/>
          </p:cNvSpPr>
          <p:nvPr>
            <p:ph idx="4294967295"/>
          </p:nvPr>
        </p:nvSpPr>
        <p:spPr>
          <a:xfrm>
            <a:off x="1392072" y="1214438"/>
            <a:ext cx="7751928" cy="5494337"/>
          </a:xfrm>
          <a:ln>
            <a:noFill/>
          </a:ln>
        </p:spPr>
        <p:txBody>
          <a:bodyPr>
            <a:noAutofit/>
          </a:bodyPr>
          <a:lstStyle/>
          <a:p>
            <a:pPr marL="548640" indent="0">
              <a:spcBef>
                <a:spcPts val="0"/>
              </a:spcBef>
              <a:spcAft>
                <a:spcPts val="0"/>
              </a:spcAft>
              <a:buNone/>
            </a:pPr>
            <a:endParaRPr lang="en-US" sz="2500" dirty="0" smtClean="0"/>
          </a:p>
          <a:p>
            <a:pPr marL="548640" indent="0">
              <a:spcBef>
                <a:spcPts val="0"/>
              </a:spcBef>
              <a:spcAft>
                <a:spcPts val="0"/>
              </a:spcAft>
              <a:buNone/>
            </a:pPr>
            <a:endParaRPr lang="en-US" sz="2500" dirty="0" smtClean="0"/>
          </a:p>
          <a:p>
            <a:pPr marL="457200" indent="0">
              <a:lnSpc>
                <a:spcPts val="2500"/>
              </a:lnSpc>
              <a:spcBef>
                <a:spcPts val="0"/>
              </a:spcBef>
              <a:spcAft>
                <a:spcPts val="0"/>
              </a:spcAft>
              <a:buNone/>
            </a:pPr>
            <a:r>
              <a:rPr lang="en-US" sz="2400" dirty="0" smtClean="0"/>
              <a:t>Career Development </a:t>
            </a:r>
          </a:p>
          <a:p>
            <a:pPr marL="457200" indent="0">
              <a:lnSpc>
                <a:spcPts val="2500"/>
              </a:lnSpc>
              <a:spcBef>
                <a:spcPts val="0"/>
              </a:spcBef>
              <a:spcAft>
                <a:spcPts val="0"/>
              </a:spcAft>
              <a:buNone/>
            </a:pPr>
            <a:r>
              <a:rPr lang="en-US" sz="2400" dirty="0" smtClean="0"/>
              <a:t>and Employment</a:t>
            </a:r>
          </a:p>
          <a:p>
            <a:pPr marL="457200" indent="0">
              <a:lnSpc>
                <a:spcPts val="2500"/>
              </a:lnSpc>
              <a:spcBef>
                <a:spcPts val="0"/>
              </a:spcBef>
              <a:spcAft>
                <a:spcPts val="0"/>
              </a:spcAft>
              <a:buNone/>
            </a:pPr>
            <a:endParaRPr lang="en-US" sz="2400" dirty="0" smtClean="0"/>
          </a:p>
          <a:p>
            <a:pPr marL="457200" indent="0">
              <a:lnSpc>
                <a:spcPts val="2500"/>
              </a:lnSpc>
              <a:spcBef>
                <a:spcPts val="0"/>
              </a:spcBef>
              <a:spcAft>
                <a:spcPts val="0"/>
              </a:spcAft>
              <a:buNone/>
            </a:pPr>
            <a:r>
              <a:rPr lang="en-US" sz="2400" dirty="0" smtClean="0"/>
              <a:t>Academic </a:t>
            </a:r>
          </a:p>
          <a:p>
            <a:pPr marL="457200" indent="0">
              <a:lnSpc>
                <a:spcPts val="2500"/>
              </a:lnSpc>
              <a:spcBef>
                <a:spcPts val="0"/>
              </a:spcBef>
              <a:spcAft>
                <a:spcPts val="0"/>
              </a:spcAft>
              <a:buNone/>
            </a:pPr>
            <a:r>
              <a:rPr lang="en-US" sz="2400" dirty="0" smtClean="0"/>
              <a:t>Enrichment</a:t>
            </a:r>
          </a:p>
          <a:p>
            <a:pPr marL="457200" indent="0">
              <a:lnSpc>
                <a:spcPts val="2500"/>
              </a:lnSpc>
              <a:spcBef>
                <a:spcPts val="0"/>
              </a:spcBef>
              <a:spcAft>
                <a:spcPts val="0"/>
              </a:spcAft>
              <a:buNone/>
            </a:pPr>
            <a:endParaRPr lang="en-US" sz="2400" dirty="0" smtClean="0"/>
          </a:p>
          <a:p>
            <a:pPr marL="457200" indent="0">
              <a:lnSpc>
                <a:spcPts val="2500"/>
              </a:lnSpc>
              <a:spcBef>
                <a:spcPts val="0"/>
              </a:spcBef>
              <a:spcAft>
                <a:spcPts val="0"/>
              </a:spcAft>
              <a:buNone/>
            </a:pPr>
            <a:r>
              <a:rPr lang="en-US" sz="2400" dirty="0" smtClean="0"/>
              <a:t>Campus and </a:t>
            </a:r>
          </a:p>
          <a:p>
            <a:pPr marL="457200" indent="0">
              <a:lnSpc>
                <a:spcPts val="2500"/>
              </a:lnSpc>
              <a:spcBef>
                <a:spcPts val="0"/>
              </a:spcBef>
              <a:spcAft>
                <a:spcPts val="0"/>
              </a:spcAft>
              <a:buNone/>
            </a:pPr>
            <a:r>
              <a:rPr lang="en-US" sz="2400" dirty="0" smtClean="0"/>
              <a:t>Community </a:t>
            </a:r>
          </a:p>
          <a:p>
            <a:pPr marL="457200" indent="0">
              <a:lnSpc>
                <a:spcPts val="2500"/>
              </a:lnSpc>
              <a:spcBef>
                <a:spcPts val="0"/>
              </a:spcBef>
              <a:spcAft>
                <a:spcPts val="0"/>
              </a:spcAft>
              <a:buNone/>
            </a:pPr>
            <a:r>
              <a:rPr lang="en-US" sz="2400" dirty="0" smtClean="0"/>
              <a:t>Engagement</a:t>
            </a:r>
          </a:p>
          <a:p>
            <a:pPr marL="457200" indent="0">
              <a:lnSpc>
                <a:spcPts val="2500"/>
              </a:lnSpc>
              <a:spcBef>
                <a:spcPts val="0"/>
              </a:spcBef>
              <a:spcAft>
                <a:spcPts val="0"/>
              </a:spcAft>
              <a:buNone/>
            </a:pPr>
            <a:endParaRPr lang="en-US" sz="2400" dirty="0" smtClean="0"/>
          </a:p>
          <a:p>
            <a:pPr marL="457200" indent="0">
              <a:lnSpc>
                <a:spcPts val="2500"/>
              </a:lnSpc>
              <a:spcBef>
                <a:spcPts val="0"/>
              </a:spcBef>
              <a:spcAft>
                <a:spcPts val="0"/>
              </a:spcAft>
              <a:buNone/>
            </a:pPr>
            <a:r>
              <a:rPr lang="en-US" sz="2400" dirty="0" smtClean="0"/>
              <a:t>Self-Determination</a:t>
            </a:r>
          </a:p>
          <a:p>
            <a:pPr marL="457200" indent="0">
              <a:lnSpc>
                <a:spcPts val="2500"/>
              </a:lnSpc>
              <a:spcBef>
                <a:spcPts val="0"/>
              </a:spcBef>
              <a:spcAft>
                <a:spcPts val="0"/>
              </a:spcAft>
              <a:buNone/>
            </a:pPr>
            <a:endParaRPr lang="en-US" sz="2400" dirty="0" smtClean="0"/>
          </a:p>
          <a:p>
            <a:pPr marL="457200" indent="0">
              <a:lnSpc>
                <a:spcPts val="2500"/>
              </a:lnSpc>
              <a:spcBef>
                <a:spcPts val="0"/>
              </a:spcBef>
              <a:spcAft>
                <a:spcPts val="0"/>
              </a:spcAft>
              <a:buNone/>
            </a:pPr>
            <a:r>
              <a:rPr lang="en-US" sz="2400" dirty="0" smtClean="0"/>
              <a:t>Independent Living</a:t>
            </a:r>
            <a:endParaRPr lang="en-US" sz="2400" dirty="0"/>
          </a:p>
        </p:txBody>
      </p:sp>
      <p:pic>
        <p:nvPicPr>
          <p:cNvPr id="1026" name="Picture 2" descr="C:\Users\FINFac040113\Dropbox\FIN Stuff\STAR PCP\PCP\STAR Graphic Files\StarChart\Blank Star 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382" y="1787857"/>
            <a:ext cx="4459625" cy="44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9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42196" y="150125"/>
            <a:ext cx="7246961" cy="6082918"/>
            <a:chOff x="2216434" y="1595148"/>
            <a:chExt cx="4134364" cy="3557009"/>
          </a:xfrm>
        </p:grpSpPr>
        <p:sp>
          <p:nvSpPr>
            <p:cNvPr id="22" name="5-Point Star 21"/>
            <p:cNvSpPr/>
            <p:nvPr/>
          </p:nvSpPr>
          <p:spPr>
            <a:xfrm>
              <a:off x="2216434" y="1595148"/>
              <a:ext cx="4134364" cy="3557009"/>
            </a:xfrm>
            <a:prstGeom prst="star5">
              <a:avLst/>
            </a:prstGeom>
            <a:solidFill>
              <a:srgbClr val="0C788E"/>
            </a:solidFill>
            <a:ln>
              <a:solidFill>
                <a:srgbClr val="0C788E"/>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3" name="5-Point Star 4"/>
            <p:cNvSpPr/>
            <p:nvPr/>
          </p:nvSpPr>
          <p:spPr>
            <a:xfrm>
              <a:off x="3494037" y="2953811"/>
              <a:ext cx="1579158" cy="13586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6600" kern="1200" dirty="0" smtClean="0"/>
                <a:t>STAR</a:t>
              </a:r>
              <a:endParaRPr lang="en-US" sz="6600" kern="1200" dirty="0"/>
            </a:p>
          </p:txBody>
        </p:sp>
      </p:grpSp>
      <p:grpSp>
        <p:nvGrpSpPr>
          <p:cNvPr id="6" name="Group 5"/>
          <p:cNvGrpSpPr/>
          <p:nvPr/>
        </p:nvGrpSpPr>
        <p:grpSpPr>
          <a:xfrm>
            <a:off x="1542196" y="150125"/>
            <a:ext cx="7246961" cy="6082918"/>
            <a:chOff x="2216434" y="1595148"/>
            <a:chExt cx="4134364" cy="3557009"/>
          </a:xfrm>
        </p:grpSpPr>
        <p:sp>
          <p:nvSpPr>
            <p:cNvPr id="7" name="5-Point Star 6"/>
            <p:cNvSpPr/>
            <p:nvPr/>
          </p:nvSpPr>
          <p:spPr>
            <a:xfrm>
              <a:off x="2216434" y="1595148"/>
              <a:ext cx="4134364" cy="3557009"/>
            </a:xfrm>
            <a:prstGeom prst="star5">
              <a:avLst/>
            </a:prstGeom>
            <a:noFill/>
            <a:ln>
              <a:solidFill>
                <a:srgbClr val="0C788E"/>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5-Point Star 4"/>
            <p:cNvSpPr/>
            <p:nvPr/>
          </p:nvSpPr>
          <p:spPr>
            <a:xfrm>
              <a:off x="3494037" y="2953811"/>
              <a:ext cx="1579158" cy="13586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6600" kern="1200" dirty="0" smtClean="0"/>
                <a:t>STAR</a:t>
              </a:r>
              <a:endParaRPr lang="en-US" sz="6600" kern="1200" dirty="0"/>
            </a:p>
          </p:txBody>
        </p:sp>
      </p:grpSp>
      <p:grpSp>
        <p:nvGrpSpPr>
          <p:cNvPr id="9" name="Group 8"/>
          <p:cNvGrpSpPr/>
          <p:nvPr/>
        </p:nvGrpSpPr>
        <p:grpSpPr>
          <a:xfrm>
            <a:off x="3988192" y="839909"/>
            <a:ext cx="2305752" cy="1482738"/>
            <a:chOff x="3031673" y="0"/>
            <a:chExt cx="2305752" cy="1482738"/>
          </a:xfrm>
        </p:grpSpPr>
        <p:sp>
          <p:nvSpPr>
            <p:cNvPr id="10" name="Rounded Rectangle 9"/>
            <p:cNvSpPr/>
            <p:nvPr/>
          </p:nvSpPr>
          <p:spPr>
            <a:xfrm>
              <a:off x="3031673" y="0"/>
              <a:ext cx="2305752" cy="1482738"/>
            </a:xfrm>
            <a:prstGeom prst="roundRect">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5">
                <a:hueOff val="-3155676"/>
                <a:satOff val="13446"/>
                <a:lumOff val="-3007"/>
                <a:alphaOff val="0"/>
              </a:schemeClr>
            </a:effectRef>
            <a:fontRef idx="minor">
              <a:schemeClr val="lt1"/>
            </a:fontRef>
          </p:style>
        </p:sp>
        <p:sp>
          <p:nvSpPr>
            <p:cNvPr id="11" name="Rounded Rectangle 4"/>
            <p:cNvSpPr/>
            <p:nvPr/>
          </p:nvSpPr>
          <p:spPr>
            <a:xfrm>
              <a:off x="3090240" y="72381"/>
              <a:ext cx="2160990" cy="13379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kern="1200" dirty="0" smtClean="0"/>
                <a:t>Postsecondary program’s Course of Study</a:t>
              </a:r>
              <a:endParaRPr lang="en-US" sz="2500" kern="1200" dirty="0"/>
            </a:p>
          </p:txBody>
        </p:sp>
      </p:grpSp>
      <p:grpSp>
        <p:nvGrpSpPr>
          <p:cNvPr id="12" name="Group 11"/>
          <p:cNvGrpSpPr/>
          <p:nvPr/>
        </p:nvGrpSpPr>
        <p:grpSpPr>
          <a:xfrm>
            <a:off x="6028872" y="4284569"/>
            <a:ext cx="2301443" cy="1516384"/>
            <a:chOff x="5914739" y="4313822"/>
            <a:chExt cx="2174396" cy="1448620"/>
          </a:xfrm>
        </p:grpSpPr>
        <p:sp>
          <p:nvSpPr>
            <p:cNvPr id="13" name="Rounded Rectangle 12"/>
            <p:cNvSpPr/>
            <p:nvPr/>
          </p:nvSpPr>
          <p:spPr>
            <a:xfrm>
              <a:off x="5914739" y="4313822"/>
              <a:ext cx="2174396" cy="1448620"/>
            </a:xfrm>
            <a:prstGeom prst="roundRect">
              <a:avLst/>
            </a:prstGeom>
            <a:solidFill>
              <a:srgbClr val="4C772B"/>
            </a:solidFill>
            <a:ln>
              <a:solidFill>
                <a:srgbClr val="4E7B2D"/>
              </a:solidFill>
            </a:ln>
          </p:spPr>
          <p:style>
            <a:lnRef idx="2">
              <a:scrgbClr r="0" g="0" b="0"/>
            </a:lnRef>
            <a:fillRef idx="1">
              <a:scrgbClr r="0" g="0" b="0"/>
            </a:fillRef>
            <a:effectRef idx="0">
              <a:schemeClr val="accent5">
                <a:hueOff val="-6311352"/>
                <a:satOff val="26892"/>
                <a:lumOff val="-6013"/>
                <a:alphaOff val="0"/>
              </a:schemeClr>
            </a:effectRef>
            <a:fontRef idx="minor">
              <a:schemeClr val="lt1"/>
            </a:fontRef>
          </p:style>
        </p:sp>
        <p:sp>
          <p:nvSpPr>
            <p:cNvPr id="14" name="Rounded Rectangle 4"/>
            <p:cNvSpPr/>
            <p:nvPr/>
          </p:nvSpPr>
          <p:spPr>
            <a:xfrm>
              <a:off x="5985455" y="4384538"/>
              <a:ext cx="2103680" cy="1307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Person-Centered Planning</a:t>
              </a:r>
              <a:endParaRPr lang="en-US" sz="2700" kern="1200" dirty="0"/>
            </a:p>
          </p:txBody>
        </p:sp>
      </p:grpSp>
      <p:grpSp>
        <p:nvGrpSpPr>
          <p:cNvPr id="15" name="Group 14"/>
          <p:cNvGrpSpPr/>
          <p:nvPr/>
        </p:nvGrpSpPr>
        <p:grpSpPr>
          <a:xfrm>
            <a:off x="2101759" y="4328976"/>
            <a:ext cx="2265415" cy="1471977"/>
            <a:chOff x="622903" y="4524028"/>
            <a:chExt cx="2267723" cy="1371804"/>
          </a:xfrm>
        </p:grpSpPr>
        <p:sp>
          <p:nvSpPr>
            <p:cNvPr id="16" name="Rounded Rectangle 15"/>
            <p:cNvSpPr/>
            <p:nvPr/>
          </p:nvSpPr>
          <p:spPr>
            <a:xfrm>
              <a:off x="622903" y="4524028"/>
              <a:ext cx="2267723" cy="1371804"/>
            </a:xfrm>
            <a:prstGeom prst="roundRect">
              <a:avLst/>
            </a:prstGeom>
            <a:solidFill>
              <a:schemeClr val="accent6">
                <a:lumMod val="75000"/>
              </a:schemeClr>
            </a:solidFill>
            <a:ln>
              <a:solidFill>
                <a:schemeClr val="accent6">
                  <a:lumMod val="75000"/>
                </a:schemeClr>
              </a:solidFill>
            </a:ln>
          </p:spPr>
          <p:style>
            <a:lnRef idx="2">
              <a:scrgbClr r="0" g="0" b="0"/>
            </a:lnRef>
            <a:fillRef idx="1">
              <a:scrgbClr r="0" g="0" b="0"/>
            </a:fillRef>
            <a:effectRef idx="0">
              <a:schemeClr val="accent5">
                <a:hueOff val="-9467027"/>
                <a:satOff val="40338"/>
                <a:lumOff val="-9020"/>
                <a:alphaOff val="0"/>
              </a:schemeClr>
            </a:effectRef>
            <a:fontRef idx="minor">
              <a:schemeClr val="lt1"/>
            </a:fontRef>
          </p:style>
        </p:sp>
        <p:sp>
          <p:nvSpPr>
            <p:cNvPr id="17" name="Rounded Rectangle 4"/>
            <p:cNvSpPr/>
            <p:nvPr/>
          </p:nvSpPr>
          <p:spPr>
            <a:xfrm>
              <a:off x="689869" y="4590994"/>
              <a:ext cx="2133791" cy="12378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smtClean="0"/>
                <a:t>IEP Goals</a:t>
              </a:r>
              <a:endParaRPr lang="en-US" sz="3500" kern="1200" dirty="0"/>
            </a:p>
          </p:txBody>
        </p:sp>
      </p:grpSp>
      <p:sp>
        <p:nvSpPr>
          <p:cNvPr id="20" name="5-Point Star 4"/>
          <p:cNvSpPr/>
          <p:nvPr/>
        </p:nvSpPr>
        <p:spPr>
          <a:xfrm>
            <a:off x="3781656" y="2473603"/>
            <a:ext cx="2768043" cy="2323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endParaRPr lang="en-US" sz="6600" kern="1200" dirty="0"/>
          </a:p>
        </p:txBody>
      </p:sp>
    </p:spTree>
    <p:extLst>
      <p:ext uri="{BB962C8B-B14F-4D97-AF65-F5344CB8AC3E}">
        <p14:creationId xmlns:p14="http://schemas.microsoft.com/office/powerpoint/2010/main" val="112979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300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25600" y="754050"/>
            <a:ext cx="6944544" cy="803300"/>
          </a:xfrm>
        </p:spPr>
        <p:txBody>
          <a:bodyPr/>
          <a:lstStyle/>
          <a:p>
            <a:pPr algn="l" eaLnBrk="1" hangingPunct="1"/>
            <a:r>
              <a:rPr lang="en-US" b="1" dirty="0" smtClean="0"/>
              <a:t>STAR PCP Team Members</a:t>
            </a:r>
          </a:p>
        </p:txBody>
      </p:sp>
      <p:sp>
        <p:nvSpPr>
          <p:cNvPr id="3" name="Content Placeholder 2"/>
          <p:cNvSpPr>
            <a:spLocks noGrp="1"/>
          </p:cNvSpPr>
          <p:nvPr>
            <p:ph idx="1"/>
          </p:nvPr>
        </p:nvSpPr>
        <p:spPr>
          <a:xfrm>
            <a:off x="1625600" y="1625600"/>
            <a:ext cx="6923311" cy="4624859"/>
          </a:xfrm>
        </p:spPr>
        <p:txBody>
          <a:bodyPr>
            <a:normAutofit/>
          </a:bodyPr>
          <a:lstStyle/>
          <a:p>
            <a:pPr marL="0" indent="0" eaLnBrk="1" hangingPunct="1">
              <a:buNone/>
              <a:defRPr/>
            </a:pPr>
            <a:r>
              <a:rPr lang="en-US" dirty="0" smtClean="0"/>
              <a:t>The specific make-up of the STAR PCP Team will vary for each student but will include the following individuals:</a:t>
            </a:r>
            <a:br>
              <a:rPr lang="en-US" dirty="0" smtClean="0"/>
            </a:br>
            <a:endParaRPr lang="en-US" dirty="0" smtClean="0"/>
          </a:p>
          <a:p>
            <a:pPr marL="0" indent="0" eaLnBrk="1" hangingPunct="1">
              <a:buNone/>
              <a:defRPr/>
            </a:pPr>
            <a:r>
              <a:rPr lang="en-US" b="1" dirty="0" smtClean="0">
                <a:solidFill>
                  <a:schemeClr val="accent4"/>
                </a:solidFill>
              </a:rPr>
              <a:t>Student</a:t>
            </a:r>
          </a:p>
          <a:p>
            <a:pPr marL="274320" indent="-274320" eaLnBrk="1" hangingPunct="1">
              <a:spcBef>
                <a:spcPts val="600"/>
              </a:spcBef>
              <a:buClr>
                <a:schemeClr val="accent6"/>
              </a:buClr>
              <a:defRPr/>
            </a:pPr>
            <a:r>
              <a:rPr lang="en-US" sz="2800" dirty="0"/>
              <a:t>I</a:t>
            </a:r>
            <a:r>
              <a:rPr lang="en-US" sz="2800" dirty="0" smtClean="0"/>
              <a:t>ndividual with a disability transitioning </a:t>
            </a:r>
            <a:r>
              <a:rPr lang="en-US" sz="2800" dirty="0"/>
              <a:t>to a postsecondary college, university or other </a:t>
            </a:r>
            <a:r>
              <a:rPr lang="en-US" sz="2800" dirty="0" smtClean="0"/>
              <a:t>educational program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600" y="878113"/>
            <a:ext cx="6705600" cy="4982030"/>
          </a:xfrm>
        </p:spPr>
        <p:txBody>
          <a:bodyPr>
            <a:normAutofit fontScale="25000" lnSpcReduction="20000"/>
          </a:bodyPr>
          <a:lstStyle/>
          <a:p>
            <a:pPr algn="l" eaLnBrk="1" hangingPunct="1">
              <a:defRPr/>
            </a:pPr>
            <a:r>
              <a:rPr lang="en-US" sz="9600" i="1" dirty="0" smtClean="0">
                <a:latin typeface="Cambria"/>
                <a:cs typeface="Cambria"/>
              </a:rPr>
              <a:t>STAR was developed by</a:t>
            </a:r>
          </a:p>
          <a:p>
            <a:pPr algn="l" eaLnBrk="1" hangingPunct="1">
              <a:defRPr/>
            </a:pPr>
            <a:endParaRPr lang="en-US" sz="9600" dirty="0"/>
          </a:p>
          <a:p>
            <a:pPr algn="l" eaLnBrk="1" hangingPunct="1">
              <a:defRPr/>
            </a:pPr>
            <a:r>
              <a:rPr lang="en-US" sz="9600" b="1" dirty="0" err="1" smtClean="0"/>
              <a:t>Mickie</a:t>
            </a:r>
            <a:r>
              <a:rPr lang="en-US" sz="9600" b="1" dirty="0" smtClean="0"/>
              <a:t> Hayes, M.Ed.</a:t>
            </a:r>
          </a:p>
          <a:p>
            <a:pPr algn="l" eaLnBrk="1" hangingPunct="1">
              <a:defRPr/>
            </a:pPr>
            <a:r>
              <a:rPr lang="en-US" sz="9600" dirty="0" smtClean="0"/>
              <a:t>Director, Florida Consortium on Postsecondary Education and Intellectual Disabilities </a:t>
            </a:r>
          </a:p>
          <a:p>
            <a:pPr algn="l" eaLnBrk="1" hangingPunct="1">
              <a:defRPr/>
            </a:pPr>
            <a:r>
              <a:rPr lang="en-US" sz="9600" dirty="0" smtClean="0"/>
              <a:t>and</a:t>
            </a:r>
          </a:p>
          <a:p>
            <a:pPr algn="l" eaLnBrk="1" hangingPunct="1">
              <a:defRPr/>
            </a:pPr>
            <a:r>
              <a:rPr lang="en-US" sz="9600" b="1" dirty="0" smtClean="0"/>
              <a:t>Mike Muldoon, M.Ed.</a:t>
            </a:r>
          </a:p>
          <a:p>
            <a:pPr algn="l" eaLnBrk="1" hangingPunct="1">
              <a:defRPr/>
            </a:pPr>
            <a:r>
              <a:rPr lang="en-US" sz="9600" dirty="0" smtClean="0"/>
              <a:t>Regional Facilitator, Florida Inclusion Network</a:t>
            </a:r>
          </a:p>
          <a:p>
            <a:pPr algn="l" eaLnBrk="1" hangingPunct="1">
              <a:defRPr/>
            </a:pPr>
            <a:r>
              <a:rPr lang="en-US" sz="9600" dirty="0" smtClean="0"/>
              <a:t>West Region</a:t>
            </a:r>
          </a:p>
          <a:p>
            <a:pPr algn="l" eaLnBrk="1" hangingPunct="1">
              <a:defRPr/>
            </a:pPr>
            <a:endParaRPr lang="en-US" sz="9600" dirty="0" smtClean="0"/>
          </a:p>
          <a:p>
            <a:pPr algn="l" eaLnBrk="1" hangingPunct="1">
              <a:defRPr/>
            </a:pPr>
            <a:endParaRPr lang="en-US" sz="9600" dirty="0" smtClean="0"/>
          </a:p>
          <a:p>
            <a:pPr algn="l" eaLnBrk="1" hangingPunct="1">
              <a:defRPr/>
            </a:pPr>
            <a:r>
              <a:rPr lang="en-US" sz="6400" i="1" dirty="0" smtClean="0">
                <a:latin typeface="Cambria"/>
                <a:cs typeface="Cambria"/>
              </a:rPr>
              <a:t>Editing</a:t>
            </a:r>
            <a:r>
              <a:rPr lang="en-US" sz="7200" i="1" dirty="0" smtClean="0"/>
              <a:t>: </a:t>
            </a:r>
            <a:r>
              <a:rPr lang="en-US" sz="7200" dirty="0" smtClean="0"/>
              <a:t>Barbara Smith</a:t>
            </a:r>
          </a:p>
          <a:p>
            <a:pPr algn="l" eaLnBrk="1" hangingPunct="1">
              <a:defRPr/>
            </a:pPr>
            <a:r>
              <a:rPr lang="en-US" sz="6400" i="1" dirty="0" smtClean="0">
                <a:latin typeface="Cambria"/>
                <a:cs typeface="Cambria"/>
              </a:rPr>
              <a:t>Graphic design: </a:t>
            </a:r>
            <a:r>
              <a:rPr lang="en-US" sz="7200" dirty="0" smtClean="0"/>
              <a:t>Loretta Popp</a:t>
            </a:r>
          </a:p>
          <a:p>
            <a:pPr algn="l" eaLnBrk="1" hangingPunct="1">
              <a:defRPr/>
            </a:pPr>
            <a:r>
              <a:rPr lang="en-US" sz="5600" i="1" dirty="0" smtClean="0">
                <a:latin typeface="Cambria"/>
                <a:cs typeface="Cambria"/>
              </a:rPr>
              <a:t>Cartoon illustrations by Loretta Popp courtesy of FIN</a:t>
            </a:r>
            <a:endParaRPr lang="en-US" sz="5600" i="1" dirty="0">
              <a:latin typeface="Cambria"/>
              <a:cs typeface="Cambria"/>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2408809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51000"/>
            <a:ext cx="7016552" cy="4552528"/>
          </a:xfrm>
        </p:spPr>
        <p:txBody>
          <a:bodyPr/>
          <a:lstStyle/>
          <a:p>
            <a:pPr marL="0" indent="0" eaLnBrk="1" hangingPunct="1">
              <a:spcBef>
                <a:spcPts val="600"/>
              </a:spcBef>
              <a:buNone/>
              <a:defRPr/>
            </a:pPr>
            <a:r>
              <a:rPr lang="en-US" sz="3000" b="1" dirty="0">
                <a:solidFill>
                  <a:srgbClr val="9B5E36"/>
                </a:solidFill>
              </a:rPr>
              <a:t>Campus </a:t>
            </a:r>
            <a:r>
              <a:rPr lang="en-US" sz="3000" b="1" dirty="0" smtClean="0">
                <a:solidFill>
                  <a:srgbClr val="9B5E36"/>
                </a:solidFill>
              </a:rPr>
              <a:t>Coordinator </a:t>
            </a:r>
            <a:endParaRPr lang="en-US" sz="2800" b="1" dirty="0" smtClean="0"/>
          </a:p>
          <a:p>
            <a:pPr marL="274320" indent="-274320" eaLnBrk="1" hangingPunct="1">
              <a:spcBef>
                <a:spcPts val="600"/>
              </a:spcBef>
              <a:defRPr/>
            </a:pPr>
            <a:r>
              <a:rPr lang="en-US" sz="2800" dirty="0" smtClean="0"/>
              <a:t>Chief point of contact for the program</a:t>
            </a:r>
          </a:p>
          <a:p>
            <a:pPr marL="274320" indent="-274320" eaLnBrk="1" hangingPunct="1">
              <a:spcBef>
                <a:spcPts val="600"/>
              </a:spcBef>
              <a:defRPr/>
            </a:pPr>
            <a:r>
              <a:rPr lang="en-US" sz="2800" dirty="0" smtClean="0"/>
              <a:t>Monitors student progress</a:t>
            </a:r>
          </a:p>
          <a:p>
            <a:pPr marL="274320" indent="-274320" eaLnBrk="1" hangingPunct="1">
              <a:spcBef>
                <a:spcPts val="600"/>
              </a:spcBef>
              <a:defRPr/>
            </a:pPr>
            <a:r>
              <a:rPr lang="en-US" sz="2800" dirty="0" smtClean="0"/>
              <a:t>Oversees the STAR PCP process</a:t>
            </a:r>
          </a:p>
          <a:p>
            <a:pPr marL="274320" indent="-274320" eaLnBrk="1" hangingPunct="1">
              <a:spcBef>
                <a:spcPts val="600"/>
              </a:spcBef>
              <a:defRPr/>
            </a:pPr>
            <a:r>
              <a:rPr lang="en-US" sz="2800" dirty="0" smtClean="0"/>
              <a:t>Knowledgeable about the STAR PCP process but must participate in professional development about the STAR PCP process if serving as facilitator or recorder. </a:t>
            </a:r>
            <a:endParaRPr lang="en-US" dirty="0"/>
          </a:p>
        </p:txBody>
      </p:sp>
      <p:sp>
        <p:nvSpPr>
          <p:cNvPr id="4" name="Title 1"/>
          <p:cNvSpPr>
            <a:spLocks noGrp="1"/>
          </p:cNvSpPr>
          <p:nvPr>
            <p:ph type="title"/>
          </p:nvPr>
        </p:nvSpPr>
        <p:spPr>
          <a:xfrm>
            <a:off x="1625600" y="671500"/>
            <a:ext cx="6944544" cy="968400"/>
          </a:xfrm>
        </p:spPr>
        <p:txBody>
          <a:bodyPr/>
          <a:lstStyle/>
          <a:p>
            <a:pPr algn="l" eaLnBrk="1" hangingPunct="1"/>
            <a:r>
              <a:rPr lang="en-US" b="1" dirty="0" smtClean="0"/>
              <a:t>STAR PCP Team Members</a:t>
            </a:r>
          </a:p>
        </p:txBody>
      </p:sp>
    </p:spTree>
    <p:extLst>
      <p:ext uri="{BB962C8B-B14F-4D97-AF65-F5344CB8AC3E}">
        <p14:creationId xmlns:p14="http://schemas.microsoft.com/office/powerpoint/2010/main" val="1363826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25600"/>
            <a:ext cx="6944544" cy="4894580"/>
          </a:xfrm>
        </p:spPr>
        <p:txBody>
          <a:bodyPr>
            <a:normAutofit fontScale="92500" lnSpcReduction="10000"/>
          </a:bodyPr>
          <a:lstStyle/>
          <a:p>
            <a:pPr marL="0" indent="0" eaLnBrk="1" hangingPunct="1">
              <a:buNone/>
              <a:defRPr/>
            </a:pPr>
            <a:r>
              <a:rPr lang="en-US" sz="3000" b="1" dirty="0" smtClean="0">
                <a:solidFill>
                  <a:srgbClr val="9B5E36"/>
                </a:solidFill>
              </a:rPr>
              <a:t>Facilitator</a:t>
            </a:r>
            <a:r>
              <a:rPr lang="en-US" dirty="0" smtClean="0"/>
              <a:t> </a:t>
            </a:r>
            <a:endParaRPr lang="en-US" dirty="0"/>
          </a:p>
          <a:p>
            <a:pPr marL="274320" lvl="1" indent="-274320" eaLnBrk="1" hangingPunct="1">
              <a:spcBef>
                <a:spcPts val="600"/>
              </a:spcBef>
              <a:buSzPct val="105000"/>
              <a:buFont typeface="Arial"/>
              <a:buChar char="•"/>
              <a:defRPr/>
            </a:pPr>
            <a:r>
              <a:rPr lang="en-US" dirty="0" smtClean="0"/>
              <a:t>Organizes the STAR PCP/STAR Exit PCP process</a:t>
            </a:r>
          </a:p>
          <a:p>
            <a:pPr marL="274320" lvl="1" indent="-274320" eaLnBrk="1" hangingPunct="1">
              <a:spcBef>
                <a:spcPts val="600"/>
              </a:spcBef>
              <a:buSzPct val="105000"/>
              <a:buFont typeface="Arial"/>
              <a:buChar char="•"/>
              <a:defRPr/>
            </a:pPr>
            <a:r>
              <a:rPr lang="en-US" dirty="0" smtClean="0"/>
              <a:t>Conducts pre-meeting interviews and the STAR PCP meeting</a:t>
            </a:r>
          </a:p>
          <a:p>
            <a:pPr marL="274320" lvl="1" indent="-274320" eaLnBrk="1" hangingPunct="1">
              <a:spcBef>
                <a:spcPts val="600"/>
              </a:spcBef>
              <a:buSzPct val="105000"/>
              <a:buFont typeface="Arial"/>
              <a:buChar char="•"/>
              <a:defRPr/>
            </a:pPr>
            <a:r>
              <a:rPr lang="en-US" dirty="0" smtClean="0"/>
              <a:t>Ensures the student’s voice is central to the STAP PCP meeting</a:t>
            </a:r>
          </a:p>
          <a:p>
            <a:pPr marL="274320" lvl="1" indent="-274320" eaLnBrk="1" hangingPunct="1">
              <a:spcBef>
                <a:spcPts val="600"/>
              </a:spcBef>
              <a:buSzPct val="105000"/>
              <a:buFont typeface="Arial"/>
              <a:buChar char="•"/>
              <a:defRPr/>
            </a:pPr>
            <a:r>
              <a:rPr lang="en-US" dirty="0" smtClean="0"/>
              <a:t>Sets a respectful tone, poses questions, and clarifies responses</a:t>
            </a:r>
          </a:p>
          <a:p>
            <a:pPr marL="274320" lvl="1" indent="-274320" eaLnBrk="1" hangingPunct="1">
              <a:spcBef>
                <a:spcPts val="600"/>
              </a:spcBef>
              <a:buSzPct val="105000"/>
              <a:buFont typeface="Arial"/>
              <a:buChar char="•"/>
              <a:defRPr/>
            </a:pPr>
            <a:r>
              <a:rPr lang="en-US" dirty="0" smtClean="0"/>
              <a:t>Ensures that the discussion covers all five domains featured on the STAR Chart</a:t>
            </a:r>
          </a:p>
          <a:p>
            <a:pPr marL="274320" lvl="1" indent="-274320" eaLnBrk="1" hangingPunct="1">
              <a:spcBef>
                <a:spcPts val="600"/>
              </a:spcBef>
              <a:buSzPct val="105000"/>
              <a:buFont typeface="Arial"/>
              <a:buChar char="•"/>
              <a:defRPr/>
            </a:pPr>
            <a:r>
              <a:rPr lang="en-US" dirty="0" smtClean="0"/>
              <a:t>Must participate in professional development for the STAR PCP process</a:t>
            </a:r>
          </a:p>
          <a:p>
            <a:pPr marL="0" lvl="1" indent="0" eaLnBrk="1" hangingPunct="1">
              <a:spcBef>
                <a:spcPts val="600"/>
              </a:spcBef>
              <a:buClr>
                <a:schemeClr val="accent6"/>
              </a:buClr>
              <a:buNone/>
              <a:defRPr/>
            </a:pPr>
            <a:endParaRPr lang="en-US" dirty="0" smtClean="0"/>
          </a:p>
          <a:p>
            <a:endParaRPr lang="en-US" dirty="0"/>
          </a:p>
        </p:txBody>
      </p:sp>
      <p:sp>
        <p:nvSpPr>
          <p:cNvPr id="4" name="Title 1"/>
          <p:cNvSpPr>
            <a:spLocks noGrp="1"/>
          </p:cNvSpPr>
          <p:nvPr>
            <p:ph type="title"/>
          </p:nvPr>
        </p:nvSpPr>
        <p:spPr>
          <a:xfrm>
            <a:off x="1625600" y="685800"/>
            <a:ext cx="6969944" cy="939800"/>
          </a:xfrm>
        </p:spPr>
        <p:txBody>
          <a:bodyPr/>
          <a:lstStyle/>
          <a:p>
            <a:pPr algn="l" eaLnBrk="1" hangingPunct="1"/>
            <a:r>
              <a:rPr lang="en-US" b="1" dirty="0" smtClean="0"/>
              <a:t>STAR PCP Team Members</a:t>
            </a:r>
          </a:p>
        </p:txBody>
      </p:sp>
    </p:spTree>
    <p:extLst>
      <p:ext uri="{BB962C8B-B14F-4D97-AF65-F5344CB8AC3E}">
        <p14:creationId xmlns:p14="http://schemas.microsoft.com/office/powerpoint/2010/main" val="3120736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00200"/>
            <a:ext cx="6934200" cy="4525963"/>
          </a:xfrm>
        </p:spPr>
        <p:txBody>
          <a:bodyPr/>
          <a:lstStyle/>
          <a:p>
            <a:pPr marL="3175" indent="0" eaLnBrk="1" hangingPunct="1">
              <a:buNone/>
              <a:defRPr/>
            </a:pPr>
            <a:r>
              <a:rPr lang="en-US" sz="3000" b="1" dirty="0" smtClean="0">
                <a:solidFill>
                  <a:srgbClr val="9B5E36"/>
                </a:solidFill>
              </a:rPr>
              <a:t>Recorder</a:t>
            </a:r>
            <a:r>
              <a:rPr lang="en-US" dirty="0" smtClean="0"/>
              <a:t> </a:t>
            </a:r>
            <a:endParaRPr lang="en-US" dirty="0"/>
          </a:p>
          <a:p>
            <a:pPr marL="274320" lvl="1" indent="-274320" eaLnBrk="1" hangingPunct="1">
              <a:spcBef>
                <a:spcPts val="600"/>
              </a:spcBef>
              <a:buFont typeface="Arial"/>
              <a:buChar char="•"/>
              <a:defRPr/>
            </a:pPr>
            <a:r>
              <a:rPr lang="en-US" dirty="0" smtClean="0"/>
              <a:t>Collaborates with the facilitator throughout the STAR PCP/STAR Exit PCP process</a:t>
            </a:r>
          </a:p>
          <a:p>
            <a:pPr marL="274320" lvl="1" indent="-274320" eaLnBrk="1" hangingPunct="1">
              <a:spcBef>
                <a:spcPts val="600"/>
              </a:spcBef>
              <a:buFont typeface="Arial"/>
              <a:buChar char="•"/>
              <a:defRPr/>
            </a:pPr>
            <a:r>
              <a:rPr lang="en-US" dirty="0" smtClean="0"/>
              <a:t>Assists with pre-meeting interviews </a:t>
            </a:r>
          </a:p>
          <a:p>
            <a:pPr marL="274320" lvl="1" indent="-274320" eaLnBrk="1" hangingPunct="1">
              <a:spcBef>
                <a:spcPts val="600"/>
              </a:spcBef>
              <a:buFont typeface="Arial"/>
              <a:buChar char="•"/>
              <a:defRPr/>
            </a:pPr>
            <a:r>
              <a:rPr lang="en-US" dirty="0"/>
              <a:t>R</a:t>
            </a:r>
            <a:r>
              <a:rPr lang="en-US" dirty="0" smtClean="0"/>
              <a:t>ecords </a:t>
            </a:r>
            <a:r>
              <a:rPr lang="en-US" dirty="0"/>
              <a:t>everyone’s </a:t>
            </a:r>
            <a:r>
              <a:rPr lang="en-US" dirty="0" smtClean="0"/>
              <a:t>comments on the STAR Chart during the meeting</a:t>
            </a:r>
          </a:p>
          <a:p>
            <a:pPr marL="274320" lvl="1" indent="-274320" eaLnBrk="1" hangingPunct="1">
              <a:spcBef>
                <a:spcPts val="600"/>
              </a:spcBef>
              <a:buFont typeface="Arial"/>
              <a:buChar char="•"/>
              <a:defRPr/>
            </a:pPr>
            <a:r>
              <a:rPr lang="en-US" dirty="0"/>
              <a:t>Must participate in professional development </a:t>
            </a:r>
            <a:r>
              <a:rPr lang="en-US" dirty="0" smtClean="0"/>
              <a:t>about the </a:t>
            </a:r>
            <a:r>
              <a:rPr lang="en-US" dirty="0"/>
              <a:t>STAR PCP </a:t>
            </a:r>
            <a:r>
              <a:rPr lang="en-US" dirty="0" smtClean="0"/>
              <a:t>process</a:t>
            </a:r>
          </a:p>
          <a:p>
            <a:pPr marL="274320" lvl="1" indent="-274320" eaLnBrk="1" hangingPunct="1">
              <a:spcBef>
                <a:spcPts val="600"/>
              </a:spcBef>
              <a:buClr>
                <a:schemeClr val="accent6"/>
              </a:buClr>
              <a:buFont typeface="Arial"/>
              <a:buChar char="•"/>
              <a:defRPr/>
            </a:pPr>
            <a:endParaRPr lang="en-US" dirty="0"/>
          </a:p>
          <a:p>
            <a:endParaRPr lang="en-US" dirty="0"/>
          </a:p>
        </p:txBody>
      </p:sp>
      <p:sp>
        <p:nvSpPr>
          <p:cNvPr id="4" name="Title 1"/>
          <p:cNvSpPr>
            <a:spLocks noGrp="1"/>
          </p:cNvSpPr>
          <p:nvPr>
            <p:ph type="title"/>
          </p:nvPr>
        </p:nvSpPr>
        <p:spPr>
          <a:xfrm>
            <a:off x="1625600" y="690550"/>
            <a:ext cx="6944544" cy="930300"/>
          </a:xfrm>
        </p:spPr>
        <p:txBody>
          <a:bodyPr/>
          <a:lstStyle/>
          <a:p>
            <a:pPr algn="l" eaLnBrk="1" hangingPunct="1"/>
            <a:r>
              <a:rPr lang="en-US" b="1" dirty="0" smtClean="0"/>
              <a:t>STAR PCP Team Members</a:t>
            </a:r>
          </a:p>
        </p:txBody>
      </p:sp>
    </p:spTree>
    <p:extLst>
      <p:ext uri="{BB962C8B-B14F-4D97-AF65-F5344CB8AC3E}">
        <p14:creationId xmlns:p14="http://schemas.microsoft.com/office/powerpoint/2010/main" val="1490577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58203"/>
            <a:ext cx="7391400" cy="5199797"/>
          </a:xfrm>
        </p:spPr>
        <p:txBody>
          <a:bodyPr/>
          <a:lstStyle/>
          <a:p>
            <a:pPr marL="0" indent="0" eaLnBrk="1" hangingPunct="1">
              <a:spcBef>
                <a:spcPts val="0"/>
              </a:spcBef>
              <a:buNone/>
              <a:defRPr/>
            </a:pPr>
            <a:r>
              <a:rPr lang="en-US" sz="3000" b="1" dirty="0" smtClean="0">
                <a:solidFill>
                  <a:srgbClr val="9B5E36"/>
                </a:solidFill>
              </a:rPr>
              <a:t>Guest participants</a:t>
            </a:r>
            <a:endParaRPr lang="en-US" sz="3000" dirty="0" smtClean="0">
              <a:solidFill>
                <a:srgbClr val="9B5E36"/>
              </a:solidFill>
            </a:endParaRPr>
          </a:p>
          <a:p>
            <a:pPr marL="274320" indent="-274320" eaLnBrk="1" hangingPunct="1">
              <a:spcBef>
                <a:spcPts val="600"/>
              </a:spcBef>
              <a:buFont typeface="Arial"/>
              <a:buChar char="•"/>
              <a:defRPr/>
            </a:pPr>
            <a:r>
              <a:rPr lang="en-US" sz="2800" dirty="0" smtClean="0"/>
              <a:t>Identified by the student to take part in person-centered planning meeting</a:t>
            </a:r>
            <a:endParaRPr lang="en-US" sz="2800" dirty="0"/>
          </a:p>
          <a:p>
            <a:pPr marL="274320" indent="-274320" eaLnBrk="1" hangingPunct="1">
              <a:spcBef>
                <a:spcPts val="600"/>
              </a:spcBef>
              <a:buFont typeface="Arial"/>
              <a:buChar char="•"/>
              <a:defRPr/>
            </a:pPr>
            <a:r>
              <a:rPr lang="en-US" sz="2800" dirty="0" smtClean="0"/>
              <a:t>May include parents</a:t>
            </a:r>
            <a:r>
              <a:rPr lang="en-US" sz="2800" dirty="0"/>
              <a:t>, siblings, other relatives </a:t>
            </a:r>
            <a:r>
              <a:rPr lang="en-US" sz="2800" dirty="0" smtClean="0"/>
              <a:t>educators</a:t>
            </a:r>
            <a:r>
              <a:rPr lang="en-US" sz="2800" dirty="0"/>
              <a:t>, </a:t>
            </a:r>
            <a:r>
              <a:rPr lang="en-US" sz="2800" dirty="0" smtClean="0"/>
              <a:t>friends</a:t>
            </a:r>
            <a:r>
              <a:rPr lang="en-US" sz="2800" dirty="0"/>
              <a:t>, </a:t>
            </a:r>
            <a:r>
              <a:rPr lang="en-US" sz="2800" dirty="0" smtClean="0"/>
              <a:t>significant other, </a:t>
            </a:r>
            <a:r>
              <a:rPr lang="en-US" sz="2800" dirty="0"/>
              <a:t>employers, co-workers, </a:t>
            </a:r>
            <a:r>
              <a:rPr lang="en-US" sz="2800" dirty="0" smtClean="0"/>
              <a:t>agency staff, clergy, etc.</a:t>
            </a:r>
            <a:endParaRPr lang="en-US" sz="2800" dirty="0"/>
          </a:p>
          <a:p>
            <a:pPr marL="274320" indent="-274320" eaLnBrk="1" hangingPunct="1">
              <a:spcBef>
                <a:spcPts val="600"/>
              </a:spcBef>
              <a:buFont typeface="Arial"/>
              <a:buChar char="•"/>
              <a:defRPr/>
            </a:pPr>
            <a:r>
              <a:rPr lang="en-US" sz="2800" dirty="0" smtClean="0"/>
              <a:t>Should all have an interest in the student’s future</a:t>
            </a:r>
          </a:p>
          <a:p>
            <a:pPr marL="274320" indent="-274320" eaLnBrk="1" hangingPunct="1">
              <a:spcBef>
                <a:spcPts val="600"/>
              </a:spcBef>
              <a:buFont typeface="Arial"/>
              <a:buChar char="•"/>
              <a:defRPr/>
            </a:pPr>
            <a:r>
              <a:rPr lang="en-US" sz="2800" dirty="0" smtClean="0"/>
              <a:t>The more participants involved, the richer the information</a:t>
            </a:r>
            <a:endParaRPr lang="en-US" sz="2800" dirty="0"/>
          </a:p>
        </p:txBody>
      </p:sp>
      <p:sp>
        <p:nvSpPr>
          <p:cNvPr id="4" name="Title 1"/>
          <p:cNvSpPr>
            <a:spLocks noGrp="1"/>
          </p:cNvSpPr>
          <p:nvPr>
            <p:ph type="title"/>
          </p:nvPr>
        </p:nvSpPr>
        <p:spPr>
          <a:xfrm>
            <a:off x="1625600" y="684200"/>
            <a:ext cx="6944544" cy="943000"/>
          </a:xfrm>
        </p:spPr>
        <p:txBody>
          <a:bodyPr/>
          <a:lstStyle/>
          <a:p>
            <a:pPr algn="l" eaLnBrk="1" hangingPunct="1"/>
            <a:r>
              <a:rPr lang="en-US" b="1" dirty="0" smtClean="0"/>
              <a:t>STAR PCP Team Members</a:t>
            </a:r>
          </a:p>
        </p:txBody>
      </p:sp>
    </p:spTree>
    <p:extLst>
      <p:ext uri="{BB962C8B-B14F-4D97-AF65-F5344CB8AC3E}">
        <p14:creationId xmlns:p14="http://schemas.microsoft.com/office/powerpoint/2010/main" val="812505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7"/>
          <p:cNvSpPr>
            <a:spLocks noGrp="1"/>
          </p:cNvSpPr>
          <p:nvPr>
            <p:ph sz="half" idx="2"/>
          </p:nvPr>
        </p:nvSpPr>
        <p:spPr>
          <a:xfrm>
            <a:off x="1625600" y="1663700"/>
            <a:ext cx="7056120" cy="4813300"/>
          </a:xfrm>
        </p:spPr>
        <p:txBody>
          <a:bodyPr/>
          <a:lstStyle/>
          <a:p>
            <a:pPr eaLnBrk="1" hangingPunct="1">
              <a:buClr>
                <a:schemeClr val="tx2">
                  <a:lumMod val="60000"/>
                  <a:lumOff val="40000"/>
                </a:schemeClr>
              </a:buClr>
            </a:pPr>
            <a:r>
              <a:rPr lang="en-US" dirty="0" smtClean="0"/>
              <a:t>Identify the facilitator and recorder</a:t>
            </a:r>
          </a:p>
          <a:p>
            <a:pPr eaLnBrk="1" hangingPunct="1">
              <a:buClr>
                <a:schemeClr val="tx2">
                  <a:lumMod val="60000"/>
                  <a:lumOff val="40000"/>
                </a:schemeClr>
              </a:buClr>
            </a:pPr>
            <a:r>
              <a:rPr lang="en-US" dirty="0" smtClean="0"/>
              <a:t>Explain the STAR PCP process to the student</a:t>
            </a:r>
          </a:p>
          <a:p>
            <a:pPr eaLnBrk="1" hangingPunct="1">
              <a:buClr>
                <a:schemeClr val="tx2">
                  <a:lumMod val="60000"/>
                  <a:lumOff val="40000"/>
                </a:schemeClr>
              </a:buClr>
            </a:pPr>
            <a:r>
              <a:rPr lang="en-US" dirty="0" smtClean="0"/>
              <a:t>Discuss and complete the FERPA forms needed for release of information</a:t>
            </a:r>
          </a:p>
          <a:p>
            <a:pPr eaLnBrk="1" hangingPunct="1">
              <a:buClr>
                <a:schemeClr val="tx2">
                  <a:lumMod val="60000"/>
                  <a:lumOff val="40000"/>
                </a:schemeClr>
              </a:buClr>
            </a:pPr>
            <a:r>
              <a:rPr lang="en-US" dirty="0" smtClean="0"/>
              <a:t>Help the student to identify potential guests, send invitations, and plan light refreshments</a:t>
            </a:r>
          </a:p>
          <a:p>
            <a:pPr eaLnBrk="1" hangingPunct="1">
              <a:buClr>
                <a:schemeClr val="tx2">
                  <a:lumMod val="60000"/>
                  <a:lumOff val="40000"/>
                </a:schemeClr>
              </a:buClr>
            </a:pPr>
            <a:r>
              <a:rPr lang="en-US" dirty="0" smtClean="0"/>
              <a:t>Contact the Division of Vocational Rehabilitation</a:t>
            </a:r>
          </a:p>
          <a:p>
            <a:pPr marL="0" indent="0" eaLnBrk="1" hangingPunct="1">
              <a:buFontTx/>
              <a:buNone/>
            </a:pPr>
            <a:endParaRPr lang="en-US" sz="2000" dirty="0" smtClean="0"/>
          </a:p>
        </p:txBody>
      </p:sp>
      <p:sp>
        <p:nvSpPr>
          <p:cNvPr id="4" name="Title 1"/>
          <p:cNvSpPr>
            <a:spLocks noGrp="1"/>
          </p:cNvSpPr>
          <p:nvPr>
            <p:ph type="title"/>
          </p:nvPr>
        </p:nvSpPr>
        <p:spPr>
          <a:xfrm>
            <a:off x="1625600" y="865981"/>
            <a:ext cx="6934200" cy="579438"/>
          </a:xfrm>
        </p:spPr>
        <p:txBody>
          <a:bodyPr/>
          <a:lstStyle/>
          <a:p>
            <a:pPr algn="l" eaLnBrk="1" hangingPunct="1"/>
            <a:r>
              <a:rPr lang="en-US" b="1" dirty="0" smtClean="0"/>
              <a:t>Prior to STAR PCP Meeting</a:t>
            </a:r>
          </a:p>
        </p:txBody>
      </p:sp>
    </p:spTree>
    <p:extLst>
      <p:ext uri="{BB962C8B-B14F-4D97-AF65-F5344CB8AC3E}">
        <p14:creationId xmlns:p14="http://schemas.microsoft.com/office/powerpoint/2010/main" val="379036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25600" y="865981"/>
            <a:ext cx="6934200" cy="579438"/>
          </a:xfrm>
        </p:spPr>
        <p:txBody>
          <a:bodyPr/>
          <a:lstStyle/>
          <a:p>
            <a:pPr algn="l" eaLnBrk="1" hangingPunct="1"/>
            <a:r>
              <a:rPr lang="en-US" b="1" dirty="0" smtClean="0"/>
              <a:t>Prior to STAR PCP Meeting</a:t>
            </a:r>
          </a:p>
        </p:txBody>
      </p:sp>
      <p:sp>
        <p:nvSpPr>
          <p:cNvPr id="3" name="Content Placeholder 2"/>
          <p:cNvSpPr>
            <a:spLocks noGrp="1"/>
          </p:cNvSpPr>
          <p:nvPr>
            <p:ph idx="1"/>
          </p:nvPr>
        </p:nvSpPr>
        <p:spPr>
          <a:xfrm>
            <a:off x="1625600" y="1574800"/>
            <a:ext cx="6675120" cy="3091180"/>
          </a:xfrm>
        </p:spPr>
        <p:txBody>
          <a:bodyPr/>
          <a:lstStyle/>
          <a:p>
            <a:pPr marL="274320" indent="-274320" eaLnBrk="1" hangingPunct="1">
              <a:spcBef>
                <a:spcPts val="600"/>
              </a:spcBef>
              <a:buClr>
                <a:schemeClr val="tx2">
                  <a:lumMod val="60000"/>
                  <a:lumOff val="40000"/>
                </a:schemeClr>
              </a:buClr>
              <a:defRPr/>
            </a:pPr>
            <a:r>
              <a:rPr lang="en-US" sz="2800" dirty="0" smtClean="0">
                <a:ea typeface="Calibri"/>
                <a:cs typeface="Times New Roman"/>
              </a:rPr>
              <a:t>Schedule pre-meeting interviews with student </a:t>
            </a:r>
            <a:r>
              <a:rPr lang="en-US" sz="2800" dirty="0">
                <a:ea typeface="Calibri"/>
                <a:cs typeface="Times New Roman"/>
              </a:rPr>
              <a:t>and </a:t>
            </a:r>
            <a:r>
              <a:rPr lang="en-US" sz="2800" dirty="0" smtClean="0">
                <a:ea typeface="Calibri"/>
                <a:cs typeface="Times New Roman"/>
              </a:rPr>
              <a:t>parents/guardians </a:t>
            </a:r>
            <a:r>
              <a:rPr lang="en-US" sz="2800" b="1" dirty="0">
                <a:ea typeface="Calibri"/>
                <a:cs typeface="Times New Roman"/>
              </a:rPr>
              <a:t>separately</a:t>
            </a:r>
            <a:r>
              <a:rPr lang="en-US" sz="2800" dirty="0">
                <a:ea typeface="Calibri"/>
                <a:cs typeface="Times New Roman"/>
              </a:rPr>
              <a:t> </a:t>
            </a:r>
            <a:r>
              <a:rPr lang="en-US" sz="2800" dirty="0" smtClean="0">
                <a:ea typeface="Calibri"/>
                <a:cs typeface="Times New Roman"/>
              </a:rPr>
              <a:t>before the STAR PCP meeting. Each interview should take between thirty minutes </a:t>
            </a:r>
            <a:r>
              <a:rPr lang="en-US" sz="2800" dirty="0">
                <a:ea typeface="Calibri"/>
                <a:cs typeface="Times New Roman"/>
              </a:rPr>
              <a:t>to one hour. </a:t>
            </a:r>
            <a:endParaRPr lang="en-US" sz="2800" dirty="0" smtClean="0">
              <a:ea typeface="Calibri"/>
              <a:cs typeface="Times New Roman"/>
            </a:endParaRPr>
          </a:p>
          <a:p>
            <a:pPr marL="274320" indent="-274320" eaLnBrk="1" hangingPunct="1">
              <a:spcBef>
                <a:spcPts val="600"/>
              </a:spcBef>
              <a:buClr>
                <a:schemeClr val="tx2">
                  <a:lumMod val="60000"/>
                  <a:lumOff val="40000"/>
                </a:schemeClr>
              </a:buClr>
              <a:defRPr/>
            </a:pPr>
            <a:r>
              <a:rPr lang="en-US" sz="2800" dirty="0" smtClean="0">
                <a:ea typeface="Calibri"/>
                <a:cs typeface="Times New Roman"/>
              </a:rPr>
              <a:t>Schedule the STAR PCP meeting</a:t>
            </a:r>
            <a:endParaRPr lang="en-US" sz="2800" dirty="0">
              <a:ea typeface="Calibri"/>
              <a:cs typeface="Times New Roman"/>
            </a:endParaRPr>
          </a:p>
          <a:p>
            <a:pPr eaLnBrk="1" hangingPunct="1">
              <a:defRPr/>
            </a:pPr>
            <a:endParaRPr lang="en-US" dirty="0"/>
          </a:p>
        </p:txBody>
      </p:sp>
      <p:sp>
        <p:nvSpPr>
          <p:cNvPr id="19460" name="TextBox 3"/>
          <p:cNvSpPr txBox="1">
            <a:spLocks noChangeArrowheads="1"/>
          </p:cNvSpPr>
          <p:nvPr/>
        </p:nvSpPr>
        <p:spPr bwMode="auto">
          <a:xfrm>
            <a:off x="2456180" y="6214745"/>
            <a:ext cx="2274982" cy="646331"/>
          </a:xfrm>
          <a:prstGeom prst="rect">
            <a:avLst/>
          </a:prstGeom>
          <a:noFill/>
          <a:ln w="9525">
            <a:noFill/>
            <a:miter lim="800000"/>
            <a:headEnd/>
            <a:tailEnd/>
          </a:ln>
        </p:spPr>
        <p:txBody>
          <a:bodyPr wrap="none">
            <a:spAutoFit/>
          </a:bodyPr>
          <a:lstStyle/>
          <a:p>
            <a:pPr algn="ctr"/>
            <a:r>
              <a:rPr lang="en-US" dirty="0"/>
              <a:t>Student </a:t>
            </a:r>
            <a:r>
              <a:rPr lang="en-US" dirty="0" smtClean="0"/>
              <a:t>pre-meeting</a:t>
            </a:r>
            <a:br>
              <a:rPr lang="en-US" dirty="0" smtClean="0"/>
            </a:br>
            <a:r>
              <a:rPr lang="en-US" dirty="0" smtClean="0"/>
              <a:t>interview</a:t>
            </a:r>
            <a:endParaRPr lang="en-US" dirty="0"/>
          </a:p>
        </p:txBody>
      </p:sp>
      <p:sp>
        <p:nvSpPr>
          <p:cNvPr id="19461" name="TextBox 4"/>
          <p:cNvSpPr txBox="1">
            <a:spLocks noChangeArrowheads="1"/>
          </p:cNvSpPr>
          <p:nvPr/>
        </p:nvSpPr>
        <p:spPr bwMode="auto">
          <a:xfrm>
            <a:off x="5622925" y="6202045"/>
            <a:ext cx="2390398" cy="646331"/>
          </a:xfrm>
          <a:prstGeom prst="rect">
            <a:avLst/>
          </a:prstGeom>
          <a:noFill/>
          <a:ln w="9525">
            <a:noFill/>
            <a:miter lim="800000"/>
            <a:headEnd/>
            <a:tailEnd/>
          </a:ln>
        </p:spPr>
        <p:txBody>
          <a:bodyPr wrap="none">
            <a:spAutoFit/>
          </a:bodyPr>
          <a:lstStyle/>
          <a:p>
            <a:pPr algn="ctr"/>
            <a:r>
              <a:rPr lang="en-US" dirty="0" smtClean="0"/>
              <a:t>Parent/Guardian </a:t>
            </a:r>
            <a:br>
              <a:rPr lang="en-US" dirty="0" smtClean="0"/>
            </a:br>
            <a:r>
              <a:rPr lang="en-US" dirty="0" smtClean="0"/>
              <a:t>pre-meeting interview</a:t>
            </a:r>
            <a:endParaRPr lang="en-US" dirty="0"/>
          </a:p>
        </p:txBody>
      </p:sp>
      <p:pic>
        <p:nvPicPr>
          <p:cNvPr id="7" name="Picture 6" descr="StudentParentConf.jpg"/>
          <p:cNvPicPr>
            <a:picLocks noChangeAspect="1"/>
          </p:cNvPicPr>
          <p:nvPr/>
        </p:nvPicPr>
        <p:blipFill>
          <a:blip r:embed="rId2"/>
          <a:stretch>
            <a:fillRect/>
          </a:stretch>
        </p:blipFill>
        <p:spPr>
          <a:xfrm>
            <a:off x="2355596" y="4337445"/>
            <a:ext cx="5442204" cy="186675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00200" y="1676400"/>
            <a:ext cx="7067550" cy="1930400"/>
          </a:xfrm>
        </p:spPr>
        <p:txBody>
          <a:bodyPr/>
          <a:lstStyle/>
          <a:p>
            <a:pPr marL="274320" indent="-274320" eaLnBrk="1" hangingPunct="1">
              <a:spcBef>
                <a:spcPts val="600"/>
              </a:spcBef>
              <a:buClr>
                <a:schemeClr val="tx2">
                  <a:lumMod val="60000"/>
                  <a:lumOff val="40000"/>
                </a:schemeClr>
              </a:buClr>
              <a:defRPr/>
            </a:pPr>
            <a:r>
              <a:rPr lang="en-US" dirty="0" smtClean="0">
                <a:ea typeface="Calibri"/>
                <a:cs typeface="Times New Roman"/>
              </a:rPr>
              <a:t>Record the student’s and parents/guardians’ responses.  Interviewers </a:t>
            </a:r>
            <a:r>
              <a:rPr lang="en-US" dirty="0">
                <a:ea typeface="Calibri"/>
                <a:cs typeface="Times New Roman"/>
              </a:rPr>
              <a:t>may opt to </a:t>
            </a:r>
            <a:r>
              <a:rPr lang="en-US" dirty="0" smtClean="0">
                <a:ea typeface="Calibri"/>
                <a:cs typeface="Times New Roman"/>
              </a:rPr>
              <a:t>record </a:t>
            </a:r>
            <a:r>
              <a:rPr lang="en-US" dirty="0">
                <a:ea typeface="Calibri"/>
                <a:cs typeface="Times New Roman"/>
              </a:rPr>
              <a:t>responses on </a:t>
            </a:r>
            <a:r>
              <a:rPr lang="en-US" dirty="0" smtClean="0">
                <a:ea typeface="Calibri"/>
                <a:cs typeface="Times New Roman"/>
              </a:rPr>
              <a:t>side-by-side </a:t>
            </a:r>
            <a:r>
              <a:rPr lang="en-US" dirty="0">
                <a:ea typeface="Calibri"/>
                <a:cs typeface="Times New Roman"/>
              </a:rPr>
              <a:t>form or </a:t>
            </a:r>
            <a:r>
              <a:rPr lang="en-US" dirty="0" smtClean="0">
                <a:ea typeface="Calibri"/>
                <a:cs typeface="Times New Roman"/>
              </a:rPr>
              <a:t>on the individual questionnaires. </a:t>
            </a:r>
            <a:endParaRPr lang="en-US" dirty="0">
              <a:ea typeface="Calibri"/>
              <a:cs typeface="Times New Roman"/>
            </a:endParaRPr>
          </a:p>
          <a:p>
            <a:pPr eaLnBrk="1" hangingPunct="1">
              <a:defRPr/>
            </a:pPr>
            <a:endParaRPr lang="en-US" dirty="0"/>
          </a:p>
        </p:txBody>
      </p:sp>
      <p:sp>
        <p:nvSpPr>
          <p:cNvPr id="6" name="Title 1"/>
          <p:cNvSpPr txBox="1">
            <a:spLocks/>
          </p:cNvSpPr>
          <p:nvPr/>
        </p:nvSpPr>
        <p:spPr bwMode="auto">
          <a:xfrm>
            <a:off x="1625600" y="865981"/>
            <a:ext cx="6934200" cy="579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2"/>
                </a:solidFill>
                <a:effectLst/>
                <a:uLnTx/>
                <a:uFillTx/>
                <a:latin typeface="+mj-lt"/>
                <a:ea typeface="+mj-ea"/>
                <a:cs typeface="+mj-cs"/>
              </a:rPr>
              <a:t>Prior to STAR PCP Meeting</a:t>
            </a:r>
          </a:p>
        </p:txBody>
      </p:sp>
      <p:pic>
        <p:nvPicPr>
          <p:cNvPr id="4" name="Picture 3" descr="SideSide.tiff"/>
          <p:cNvPicPr>
            <a:picLocks noChangeAspect="1"/>
          </p:cNvPicPr>
          <p:nvPr/>
        </p:nvPicPr>
        <p:blipFill>
          <a:blip r:embed="rId2"/>
          <a:stretch>
            <a:fillRect/>
          </a:stretch>
        </p:blipFill>
        <p:spPr>
          <a:xfrm>
            <a:off x="3784600" y="3713229"/>
            <a:ext cx="4471170" cy="2936741"/>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egeMeeting2.jpg"/>
          <p:cNvPicPr>
            <a:picLocks noChangeAspect="1"/>
          </p:cNvPicPr>
          <p:nvPr/>
        </p:nvPicPr>
        <p:blipFill>
          <a:blip r:embed="rId2"/>
          <a:stretch>
            <a:fillRect/>
          </a:stretch>
        </p:blipFill>
        <p:spPr>
          <a:xfrm flipH="1">
            <a:off x="5562600" y="4021275"/>
            <a:ext cx="2857500" cy="2246359"/>
          </a:xfrm>
          <a:prstGeom prst="rect">
            <a:avLst/>
          </a:prstGeom>
        </p:spPr>
      </p:pic>
      <p:sp>
        <p:nvSpPr>
          <p:cNvPr id="21507" name="Content Placeholder 5"/>
          <p:cNvSpPr>
            <a:spLocks noGrp="1"/>
          </p:cNvSpPr>
          <p:nvPr>
            <p:ph idx="1"/>
          </p:nvPr>
        </p:nvSpPr>
        <p:spPr>
          <a:xfrm>
            <a:off x="1600200" y="1676400"/>
            <a:ext cx="6934200" cy="2374900"/>
          </a:xfrm>
        </p:spPr>
        <p:txBody>
          <a:bodyPr/>
          <a:lstStyle/>
          <a:p>
            <a:pPr marL="274320" indent="-274320" eaLnBrk="1" hangingPunct="1">
              <a:spcBef>
                <a:spcPts val="600"/>
              </a:spcBef>
              <a:buClr>
                <a:schemeClr val="tx2">
                  <a:lumMod val="60000"/>
                  <a:lumOff val="40000"/>
                </a:schemeClr>
              </a:buClr>
            </a:pPr>
            <a:r>
              <a:rPr lang="en-US" sz="2800" dirty="0" smtClean="0">
                <a:ea typeface="Calibri" pitchFamily="34" charset="0"/>
                <a:cs typeface="Times New Roman" pitchFamily="18" charset="0"/>
              </a:rPr>
              <a:t>The Facilitator and Recorder should meet prior to the STAR PCP meeting to discuss the student and parent/guardian pre-meeting interviews and identify any additional issues or questions that need to be part of the discussion at the meeting. </a:t>
            </a:r>
          </a:p>
        </p:txBody>
      </p:sp>
      <p:sp>
        <p:nvSpPr>
          <p:cNvPr id="7" name="Title 1"/>
          <p:cNvSpPr txBox="1">
            <a:spLocks/>
          </p:cNvSpPr>
          <p:nvPr/>
        </p:nvSpPr>
        <p:spPr bwMode="auto">
          <a:xfrm>
            <a:off x="1625600" y="865981"/>
            <a:ext cx="6934200" cy="579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2"/>
                </a:solidFill>
                <a:effectLst/>
                <a:uLnTx/>
                <a:uFillTx/>
                <a:latin typeface="+mj-lt"/>
                <a:ea typeface="+mj-ea"/>
                <a:cs typeface="+mj-cs"/>
              </a:rPr>
              <a:t>Prior to STAR PCP Meeting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7"/>
          <p:cNvSpPr>
            <a:spLocks noGrp="1"/>
          </p:cNvSpPr>
          <p:nvPr>
            <p:ph sz="half" idx="2"/>
          </p:nvPr>
        </p:nvSpPr>
        <p:spPr>
          <a:xfrm>
            <a:off x="1600200" y="1676400"/>
            <a:ext cx="6265863" cy="4368800"/>
          </a:xfrm>
        </p:spPr>
        <p:txBody>
          <a:bodyPr/>
          <a:lstStyle/>
          <a:p>
            <a:pPr eaLnBrk="1" hangingPunct="1">
              <a:buClr>
                <a:schemeClr val="tx2">
                  <a:lumMod val="60000"/>
                  <a:lumOff val="40000"/>
                </a:schemeClr>
              </a:buClr>
            </a:pPr>
            <a:r>
              <a:rPr lang="en-US" dirty="0" smtClean="0"/>
              <a:t>Reserve a comfortable accessible room</a:t>
            </a:r>
          </a:p>
          <a:p>
            <a:pPr eaLnBrk="1" hangingPunct="1">
              <a:buClr>
                <a:schemeClr val="tx2">
                  <a:lumMod val="60000"/>
                  <a:lumOff val="40000"/>
                </a:schemeClr>
              </a:buClr>
            </a:pPr>
            <a:r>
              <a:rPr lang="en-US" dirty="0" smtClean="0"/>
              <a:t>Work with the student to compile RSVPs and remind participants of the date and location of the STAR PCP meeting</a:t>
            </a:r>
          </a:p>
          <a:p>
            <a:pPr eaLnBrk="1" hangingPunct="1">
              <a:buClr>
                <a:schemeClr val="tx2">
                  <a:lumMod val="60000"/>
                  <a:lumOff val="40000"/>
                </a:schemeClr>
              </a:buClr>
            </a:pPr>
            <a:r>
              <a:rPr lang="en-US" dirty="0" smtClean="0"/>
              <a:t>Have the STAR Chart enlarged</a:t>
            </a:r>
          </a:p>
          <a:p>
            <a:pPr eaLnBrk="1" hangingPunct="1">
              <a:buClr>
                <a:schemeClr val="tx2">
                  <a:lumMod val="60000"/>
                  <a:lumOff val="40000"/>
                </a:schemeClr>
              </a:buClr>
            </a:pPr>
            <a:r>
              <a:rPr lang="en-US" dirty="0" smtClean="0"/>
              <a:t>Gather colored markers, tape or push pins to hang the chart, and other necessary materials</a:t>
            </a:r>
          </a:p>
          <a:p>
            <a:pPr marL="0" indent="0" eaLnBrk="1" hangingPunct="1">
              <a:buFontTx/>
              <a:buNone/>
            </a:pPr>
            <a:endParaRPr lang="en-US" sz="2000" dirty="0" smtClean="0"/>
          </a:p>
        </p:txBody>
      </p:sp>
      <p:sp>
        <p:nvSpPr>
          <p:cNvPr id="6" name="Title 1"/>
          <p:cNvSpPr txBox="1">
            <a:spLocks/>
          </p:cNvSpPr>
          <p:nvPr/>
        </p:nvSpPr>
        <p:spPr bwMode="auto">
          <a:xfrm>
            <a:off x="1625600" y="905400"/>
            <a:ext cx="6934200" cy="579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2"/>
                </a:solidFill>
                <a:effectLst/>
                <a:uLnTx/>
                <a:uFillTx/>
                <a:latin typeface="+mj-lt"/>
                <a:ea typeface="+mj-ea"/>
                <a:cs typeface="+mj-cs"/>
              </a:rPr>
              <a:t>Prior to STAR PCP Meeting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25600" y="584200"/>
            <a:ext cx="7071360" cy="1143000"/>
          </a:xfrm>
        </p:spPr>
        <p:txBody>
          <a:bodyPr/>
          <a:lstStyle/>
          <a:p>
            <a:pPr algn="l" eaLnBrk="1" hangingPunct="1"/>
            <a:r>
              <a:rPr lang="en-US" b="1" dirty="0" smtClean="0"/>
              <a:t>STAR PCP Meeting</a:t>
            </a:r>
          </a:p>
        </p:txBody>
      </p:sp>
      <p:sp>
        <p:nvSpPr>
          <p:cNvPr id="2" name="Content Placeholder 1"/>
          <p:cNvSpPr>
            <a:spLocks noGrp="1"/>
          </p:cNvSpPr>
          <p:nvPr>
            <p:ph idx="1"/>
          </p:nvPr>
        </p:nvSpPr>
        <p:spPr>
          <a:xfrm>
            <a:off x="1625600" y="1638300"/>
            <a:ext cx="7208520" cy="4525963"/>
          </a:xfrm>
        </p:spPr>
        <p:txBody>
          <a:bodyPr/>
          <a:lstStyle/>
          <a:p>
            <a:pPr marL="0" indent="0">
              <a:buNone/>
            </a:pPr>
            <a:r>
              <a:rPr lang="en-US" sz="2800" dirty="0" smtClean="0"/>
              <a:t>On the day of the meeting, the facilitator, recorder, and student will need to do the following tasks:</a:t>
            </a:r>
          </a:p>
          <a:p>
            <a:r>
              <a:rPr lang="en-US" sz="2800" dirty="0" smtClean="0"/>
              <a:t>Set up the room</a:t>
            </a:r>
          </a:p>
          <a:p>
            <a:r>
              <a:rPr lang="en-US" sz="2800" dirty="0" smtClean="0"/>
              <a:t>Set out refreshments</a:t>
            </a:r>
          </a:p>
          <a:p>
            <a:r>
              <a:rPr lang="en-US" sz="2800" dirty="0" smtClean="0"/>
              <a:t>Hang the STAR Chart</a:t>
            </a:r>
          </a:p>
          <a:p>
            <a:r>
              <a:rPr lang="en-US" sz="2800" dirty="0" smtClean="0"/>
              <a:t>Greet participants</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185" y="327547"/>
            <a:ext cx="7738281" cy="1143000"/>
          </a:xfrm>
        </p:spPr>
        <p:txBody>
          <a:bodyPr/>
          <a:lstStyle/>
          <a:p>
            <a:r>
              <a:rPr lang="en-US" sz="4000" b="1" dirty="0" smtClean="0"/>
              <a:t>What is Person-Centered Planning?</a:t>
            </a:r>
            <a:endParaRPr lang="en-US" sz="4000" b="1" dirty="0"/>
          </a:p>
        </p:txBody>
      </p:sp>
      <p:sp>
        <p:nvSpPr>
          <p:cNvPr id="3" name="Content Placeholder 2"/>
          <p:cNvSpPr>
            <a:spLocks noGrp="1"/>
          </p:cNvSpPr>
          <p:nvPr>
            <p:ph idx="1"/>
          </p:nvPr>
        </p:nvSpPr>
        <p:spPr>
          <a:xfrm>
            <a:off x="1569493" y="1501253"/>
            <a:ext cx="7342494" cy="4234385"/>
          </a:xfrm>
        </p:spPr>
        <p:txBody>
          <a:bodyPr/>
          <a:lstStyle/>
          <a:p>
            <a:pPr marL="0" indent="0">
              <a:buNone/>
            </a:pPr>
            <a:r>
              <a:rPr lang="en-US" dirty="0" smtClean="0"/>
              <a:t>“Person-centered </a:t>
            </a:r>
            <a:r>
              <a:rPr lang="en-US" dirty="0"/>
              <a:t>planning (PCP) is a planning process that focuses on realizing the visions of individuals with disabilities and their families through collaborative partnerships among the individual, family members, friends, professionals, and community members</a:t>
            </a:r>
            <a:r>
              <a:rPr lang="en-US" dirty="0" smtClean="0"/>
              <a:t>.“</a:t>
            </a:r>
            <a:br>
              <a:rPr lang="en-US" dirty="0" smtClean="0"/>
            </a:br>
            <a:endParaRPr lang="en-US" sz="1600" dirty="0" smtClean="0"/>
          </a:p>
          <a:p>
            <a:pPr marL="0" indent="0" algn="r">
              <a:buNone/>
            </a:pPr>
            <a:r>
              <a:rPr lang="en-US" sz="2400" i="1" dirty="0" smtClean="0"/>
              <a:t>Beach Center on Disabilities</a:t>
            </a:r>
          </a:p>
        </p:txBody>
      </p:sp>
      <p:sp>
        <p:nvSpPr>
          <p:cNvPr id="4" name="TextBox 3"/>
          <p:cNvSpPr txBox="1"/>
          <p:nvPr/>
        </p:nvSpPr>
        <p:spPr>
          <a:xfrm>
            <a:off x="2047164" y="6095136"/>
            <a:ext cx="6305267" cy="52322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smtClean="0"/>
              <a:t>Retrieved February 2, 2014 </a:t>
            </a:r>
            <a:r>
              <a:rPr lang="en-US" sz="1400" dirty="0"/>
              <a:t>at http://www.beachcenter.org/families/person-centered_planning.aspx?JScript=1&amp;JScript=1 </a:t>
            </a:r>
          </a:p>
        </p:txBody>
      </p:sp>
    </p:spTree>
    <p:extLst>
      <p:ext uri="{BB962C8B-B14F-4D97-AF65-F5344CB8AC3E}">
        <p14:creationId xmlns:p14="http://schemas.microsoft.com/office/powerpoint/2010/main" val="3611875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25600" y="584200"/>
            <a:ext cx="7071360" cy="1143000"/>
          </a:xfrm>
        </p:spPr>
        <p:txBody>
          <a:bodyPr/>
          <a:lstStyle/>
          <a:p>
            <a:pPr algn="l" eaLnBrk="1" hangingPunct="1"/>
            <a:r>
              <a:rPr lang="en-US" b="1" dirty="0" smtClean="0"/>
              <a:t>STAR PCP Meeting</a:t>
            </a:r>
          </a:p>
        </p:txBody>
      </p:sp>
      <p:sp>
        <p:nvSpPr>
          <p:cNvPr id="2" name="Content Placeholder 1"/>
          <p:cNvSpPr>
            <a:spLocks noGrp="1"/>
          </p:cNvSpPr>
          <p:nvPr>
            <p:ph idx="1"/>
          </p:nvPr>
        </p:nvSpPr>
        <p:spPr>
          <a:xfrm>
            <a:off x="1600200" y="1676400"/>
            <a:ext cx="7208520" cy="4525963"/>
          </a:xfrm>
        </p:spPr>
        <p:txBody>
          <a:bodyPr/>
          <a:lstStyle/>
          <a:p>
            <a:pPr marL="0" indent="0">
              <a:buNone/>
            </a:pPr>
            <a:r>
              <a:rPr lang="en-US" sz="2800" dirty="0" smtClean="0"/>
              <a:t>After everyone arrives</a:t>
            </a:r>
          </a:p>
          <a:p>
            <a:r>
              <a:rPr lang="en-US" sz="2800" dirty="0" smtClean="0"/>
              <a:t>The student introduces the invited guests and other participants</a:t>
            </a:r>
          </a:p>
          <a:p>
            <a:r>
              <a:rPr lang="en-US" sz="2800" dirty="0" smtClean="0"/>
              <a:t>The facilitator provides an overview of the STAR PCP process and explains the STAR Chart</a:t>
            </a:r>
          </a:p>
          <a:p>
            <a:r>
              <a:rPr lang="en-US" sz="2800" dirty="0" smtClean="0"/>
              <a:t>The facilitator sets the ground rules for the meeting</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735219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20574" y="247897"/>
            <a:ext cx="6926263" cy="1193800"/>
          </a:xfrm>
        </p:spPr>
        <p:txBody>
          <a:bodyPr/>
          <a:lstStyle/>
          <a:p>
            <a:pPr algn="l" eaLnBrk="1" hangingPunct="1"/>
            <a:r>
              <a:rPr lang="en-US" b="1" dirty="0" smtClean="0"/>
              <a:t>STAR PCP Meeting</a:t>
            </a:r>
          </a:p>
        </p:txBody>
      </p:sp>
      <p:pic>
        <p:nvPicPr>
          <p:cNvPr id="6" name="Picture 2" descr="C:\Users\FINFac040113\Dropbox\FIN Stuff\STAR PCP\PCP\STAR Graphic Files\StarChart\Blank Star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16" y="1434659"/>
            <a:ext cx="5415149" cy="5423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69476" y="1351534"/>
            <a:ext cx="1354858" cy="584775"/>
          </a:xfrm>
          <a:prstGeom prst="rect">
            <a:avLst/>
          </a:prstGeom>
          <a:noFill/>
        </p:spPr>
        <p:txBody>
          <a:bodyPr wrap="none" rtlCol="0">
            <a:spAutoFit/>
          </a:bodyPr>
          <a:lstStyle/>
          <a:p>
            <a:r>
              <a:rPr lang="en-US" sz="3200" b="1" dirty="0" smtClean="0">
                <a:latin typeface="Bradley Hand ITC" panose="03070402050302030203" pitchFamily="66" charset="0"/>
              </a:rPr>
              <a:t>Susan</a:t>
            </a:r>
            <a:endParaRPr lang="en-US" sz="3200" b="1" dirty="0">
              <a:latin typeface="Bradley Hand ITC" panose="03070402050302030203" pitchFamily="66" charset="0"/>
            </a:endParaRPr>
          </a:p>
        </p:txBody>
      </p:sp>
    </p:spTree>
    <p:extLst>
      <p:ext uri="{BB962C8B-B14F-4D97-AF65-F5344CB8AC3E}">
        <p14:creationId xmlns:p14="http://schemas.microsoft.com/office/powerpoint/2010/main" val="1276126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625600" y="348675"/>
            <a:ext cx="7086600" cy="1092200"/>
          </a:xfrm>
        </p:spPr>
        <p:txBody>
          <a:bodyPr/>
          <a:lstStyle/>
          <a:p>
            <a:pPr algn="l" eaLnBrk="1" hangingPunct="1"/>
            <a:r>
              <a:rPr lang="en-US" sz="4000" b="1" dirty="0" smtClean="0"/>
              <a:t>STAR Person-Centered Planning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671" y="2719449"/>
            <a:ext cx="4143203" cy="39841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160" y="1407019"/>
            <a:ext cx="3657600" cy="3616452"/>
          </a:xfrm>
          <a:prstGeom prst="rect">
            <a:avLst/>
          </a:prstGeom>
        </p:spPr>
      </p:pic>
      <p:cxnSp>
        <p:nvCxnSpPr>
          <p:cNvPr id="12" name="Elbow Connector 11"/>
          <p:cNvCxnSpPr/>
          <p:nvPr/>
        </p:nvCxnSpPr>
        <p:spPr>
          <a:xfrm>
            <a:off x="3669474" y="4376266"/>
            <a:ext cx="1306286" cy="605641"/>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69753213"/>
              </p:ext>
            </p:extLst>
          </p:nvPr>
        </p:nvGraphicFramePr>
        <p:xfrm>
          <a:off x="1324305" y="36641"/>
          <a:ext cx="7740868" cy="6797181"/>
        </p:xfrm>
        <a:graphic>
          <a:graphicData uri="http://schemas.openxmlformats.org/drawingml/2006/table">
            <a:tbl>
              <a:tblPr firstRow="1" bandRow="1">
                <a:tableStyleId>{5C22544A-7EE6-4342-B048-85BDC9FD1C3A}</a:tableStyleId>
              </a:tblPr>
              <a:tblGrid>
                <a:gridCol w="2771422"/>
                <a:gridCol w="3392602"/>
                <a:gridCol w="1576844"/>
              </a:tblGrid>
              <a:tr h="693686">
                <a:tc gridSpan="3">
                  <a:txBody>
                    <a:bodyPr/>
                    <a:lstStyle/>
                    <a:p>
                      <a:pPr algn="ctr"/>
                      <a:r>
                        <a:rPr lang="en-US" sz="3600" dirty="0" smtClean="0"/>
                        <a:t>STAR Meeting Agenda</a:t>
                      </a:r>
                      <a:endParaRPr lang="en-US" sz="3600" dirty="0"/>
                    </a:p>
                  </a:txBody>
                  <a:tcPr/>
                </a:tc>
                <a:tc hMerge="1">
                  <a:txBody>
                    <a:bodyPr/>
                    <a:lstStyle/>
                    <a:p>
                      <a:pPr algn="ctr"/>
                      <a:endParaRPr lang="en-US" dirty="0"/>
                    </a:p>
                  </a:txBody>
                  <a:tcPr/>
                </a:tc>
                <a:tc hMerge="1">
                  <a:txBody>
                    <a:bodyPr/>
                    <a:lstStyle/>
                    <a:p>
                      <a:pPr algn="ctr"/>
                      <a:endParaRPr lang="en-US" dirty="0"/>
                    </a:p>
                  </a:txBody>
                  <a:tcPr/>
                </a:tc>
              </a:tr>
              <a:tr h="693686">
                <a:tc>
                  <a:txBody>
                    <a:bodyPr/>
                    <a:lstStyle/>
                    <a:p>
                      <a:pPr algn="ctr"/>
                      <a:endParaRPr lang="en-US" sz="1000" b="1" dirty="0" smtClean="0"/>
                    </a:p>
                    <a:p>
                      <a:pPr algn="ctr"/>
                      <a:r>
                        <a:rPr lang="en-US" sz="2000" b="1" dirty="0" smtClean="0"/>
                        <a:t>Activity</a:t>
                      </a:r>
                      <a:endParaRPr lang="en-US" sz="2000" b="1" dirty="0"/>
                    </a:p>
                  </a:txBody>
                  <a:tcPr/>
                </a:tc>
                <a:tc>
                  <a:txBody>
                    <a:bodyPr/>
                    <a:lstStyle/>
                    <a:p>
                      <a:pPr algn="ctr"/>
                      <a:r>
                        <a:rPr lang="en-US" sz="2000" b="1" dirty="0" smtClean="0"/>
                        <a:t>Materials/</a:t>
                      </a:r>
                    </a:p>
                    <a:p>
                      <a:pPr algn="ctr"/>
                      <a:r>
                        <a:rPr lang="en-US" sz="2000" b="1" dirty="0" smtClean="0"/>
                        <a:t>Actions Needed</a:t>
                      </a:r>
                      <a:endParaRPr lang="en-US" sz="2000" b="1" dirty="0"/>
                    </a:p>
                  </a:txBody>
                  <a:tcPr/>
                </a:tc>
                <a:tc>
                  <a:txBody>
                    <a:bodyPr/>
                    <a:lstStyle/>
                    <a:p>
                      <a:pPr algn="ctr"/>
                      <a:endParaRPr lang="en-US" sz="1000" b="1" dirty="0" smtClean="0"/>
                    </a:p>
                    <a:p>
                      <a:pPr algn="ctr"/>
                      <a:r>
                        <a:rPr lang="en-US" sz="2000" b="1" dirty="0" smtClean="0"/>
                        <a:t>Time</a:t>
                      </a:r>
                      <a:endParaRPr lang="en-US" sz="2000" b="1" dirty="0"/>
                    </a:p>
                  </a:txBody>
                  <a:tcPr/>
                </a:tc>
              </a:tr>
              <a:tr h="516851">
                <a:tc>
                  <a:txBody>
                    <a:bodyPr/>
                    <a:lstStyle/>
                    <a:p>
                      <a:r>
                        <a:rPr lang="en-US" sz="1600" b="0" smtClean="0"/>
                        <a:t>Welcome and introductions</a:t>
                      </a:r>
                      <a:endParaRPr lang="en-US" sz="1600" b="0" dirty="0"/>
                    </a:p>
                  </a:txBody>
                  <a:tcPr/>
                </a:tc>
                <a:tc>
                  <a:txBody>
                    <a:bodyPr/>
                    <a:lstStyle/>
                    <a:p>
                      <a:r>
                        <a:rPr lang="en-US" sz="1600" b="0" dirty="0" smtClean="0"/>
                        <a:t>N/A</a:t>
                      </a:r>
                      <a:endParaRPr lang="en-US" sz="1600" b="0" dirty="0"/>
                    </a:p>
                  </a:txBody>
                  <a:tcPr/>
                </a:tc>
                <a:tc>
                  <a:txBody>
                    <a:bodyPr/>
                    <a:lstStyle/>
                    <a:p>
                      <a:pPr algn="ctr"/>
                      <a:r>
                        <a:rPr lang="en-US" sz="1600" b="0" dirty="0" smtClean="0"/>
                        <a:t>5 minutes</a:t>
                      </a:r>
                      <a:endParaRPr lang="en-US" sz="1600" b="0" dirty="0"/>
                    </a:p>
                  </a:txBody>
                  <a:tcPr/>
                </a:tc>
              </a:tr>
              <a:tr h="796882">
                <a:tc>
                  <a:txBody>
                    <a:bodyPr/>
                    <a:lstStyle/>
                    <a:p>
                      <a:r>
                        <a:rPr lang="en-US" sz="1600" b="0" dirty="0" smtClean="0"/>
                        <a:t>Explain STAR PCP process</a:t>
                      </a:r>
                      <a:r>
                        <a:rPr lang="en-US" sz="1600" b="0" baseline="0" dirty="0" smtClean="0"/>
                        <a:t> and establish ground rules</a:t>
                      </a:r>
                      <a:endParaRPr lang="en-US" sz="1600" b="0" dirty="0"/>
                    </a:p>
                  </a:txBody>
                  <a:tcPr/>
                </a:tc>
                <a:tc>
                  <a:txBody>
                    <a:bodyPr/>
                    <a:lstStyle/>
                    <a:p>
                      <a:r>
                        <a:rPr lang="en-US" sz="1600" b="0" dirty="0" smtClean="0"/>
                        <a:t>STAR Chart, chart paper and markers</a:t>
                      </a:r>
                      <a:r>
                        <a:rPr lang="en-US" sz="1600" b="0" baseline="0" dirty="0" smtClean="0"/>
                        <a:t> to write down ground rules</a:t>
                      </a:r>
                      <a:endParaRPr lang="en-US" sz="1600" b="0" dirty="0"/>
                    </a:p>
                  </a:txBody>
                  <a:tcPr/>
                </a:tc>
                <a:tc>
                  <a:txBody>
                    <a:bodyPr/>
                    <a:lstStyle/>
                    <a:p>
                      <a:pPr algn="ctr"/>
                      <a:r>
                        <a:rPr lang="en-US" sz="1600" b="0" dirty="0" smtClean="0"/>
                        <a:t>5-10</a:t>
                      </a:r>
                      <a:r>
                        <a:rPr lang="en-US" sz="1600" b="0" baseline="0" dirty="0" smtClean="0"/>
                        <a:t> minutes</a:t>
                      </a:r>
                      <a:endParaRPr lang="en-US" sz="1600" b="0" dirty="0"/>
                    </a:p>
                  </a:txBody>
                  <a:tcPr/>
                </a:tc>
              </a:tr>
              <a:tr h="796882">
                <a:tc>
                  <a:txBody>
                    <a:bodyPr/>
                    <a:lstStyle/>
                    <a:p>
                      <a:r>
                        <a:rPr lang="en-US" sz="1600" b="0" dirty="0" smtClean="0"/>
                        <a:t>Group</a:t>
                      </a:r>
                      <a:r>
                        <a:rPr lang="en-US" sz="1600" b="0" baseline="0" dirty="0" smtClean="0"/>
                        <a:t> identifies</a:t>
                      </a:r>
                      <a:r>
                        <a:rPr lang="en-US" sz="1600" b="0" dirty="0" smtClean="0"/>
                        <a:t> the student’s unique gifts</a:t>
                      </a:r>
                      <a:r>
                        <a:rPr lang="en-US" sz="1600" b="0" baseline="0" dirty="0" smtClean="0"/>
                        <a:t> and talents</a:t>
                      </a:r>
                      <a:endParaRPr lang="en-US" sz="1600" b="0" dirty="0"/>
                    </a:p>
                  </a:txBody>
                  <a:tcPr/>
                </a:tc>
                <a:tc>
                  <a:txBody>
                    <a:bodyPr/>
                    <a:lstStyle/>
                    <a:p>
                      <a:r>
                        <a:rPr lang="en-US" sz="1600" b="0" dirty="0" smtClean="0"/>
                        <a:t>Recorder enters responses on STAR Chart</a:t>
                      </a:r>
                      <a:endParaRPr lang="en-US" sz="16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5-10</a:t>
                      </a:r>
                      <a:r>
                        <a:rPr lang="en-US" sz="1600" b="0" baseline="0" dirty="0" smtClean="0"/>
                        <a:t> minutes</a:t>
                      </a:r>
                      <a:endParaRPr lang="en-US" sz="1600" b="0" dirty="0" smtClean="0"/>
                    </a:p>
                    <a:p>
                      <a:pPr algn="ctr"/>
                      <a:endParaRPr lang="en-US" sz="1600" b="0" dirty="0"/>
                    </a:p>
                  </a:txBody>
                  <a:tcPr/>
                </a:tc>
              </a:tr>
              <a:tr h="796882">
                <a:tc>
                  <a:txBody>
                    <a:bodyPr/>
                    <a:lstStyle/>
                    <a:p>
                      <a:r>
                        <a:rPr lang="en-US" sz="1600" b="0" dirty="0" smtClean="0"/>
                        <a:t>Group describes</a:t>
                      </a:r>
                      <a:r>
                        <a:rPr lang="en-US" sz="1600" b="0" baseline="0" dirty="0" smtClean="0"/>
                        <a:t> what the student’s future will look like</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Recorder enters responses on STAR Chart</a:t>
                      </a:r>
                    </a:p>
                    <a:p>
                      <a:endParaRPr lang="en-US" sz="16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10-15</a:t>
                      </a:r>
                      <a:r>
                        <a:rPr lang="en-US" sz="1600" b="0" baseline="0" dirty="0" smtClean="0"/>
                        <a:t> minutes</a:t>
                      </a:r>
                      <a:endParaRPr lang="en-US" sz="1600" b="0" dirty="0" smtClean="0"/>
                    </a:p>
                    <a:p>
                      <a:pPr algn="ctr"/>
                      <a:endParaRPr lang="en-US" sz="1600" b="0" dirty="0" smtClean="0"/>
                    </a:p>
                    <a:p>
                      <a:pPr algn="ctr"/>
                      <a:endParaRPr lang="en-US" sz="1600" b="0" dirty="0"/>
                    </a:p>
                  </a:txBody>
                  <a:tcPr/>
                </a:tc>
              </a:tr>
              <a:tr h="796882">
                <a:tc>
                  <a:txBody>
                    <a:bodyPr/>
                    <a:lstStyle/>
                    <a:p>
                      <a:r>
                        <a:rPr lang="en-US" sz="1600" b="0" dirty="0" smtClean="0"/>
                        <a:t>Group provides input</a:t>
                      </a:r>
                      <a:r>
                        <a:rPr lang="en-US" sz="1600" b="0" baseline="0" dirty="0" smtClean="0"/>
                        <a:t> about student’s current and future needs</a:t>
                      </a:r>
                      <a:endParaRPr lang="en-US" sz="1600" b="0" dirty="0"/>
                    </a:p>
                  </a:txBody>
                  <a:tcPr/>
                </a:tc>
                <a:tc>
                  <a:txBody>
                    <a:bodyPr/>
                    <a:lstStyle/>
                    <a:p>
                      <a:r>
                        <a:rPr lang="en-US" sz="1600" b="0" dirty="0" smtClean="0"/>
                        <a:t>List of guiding questions,</a:t>
                      </a:r>
                      <a:r>
                        <a:rPr lang="en-US" sz="1600" b="0" baseline="0" dirty="0" smtClean="0"/>
                        <a:t> pre-meeting interview notes, recorder enters responses on STAR Chart</a:t>
                      </a:r>
                      <a:endParaRPr lang="en-US" sz="1600" b="0" dirty="0"/>
                    </a:p>
                  </a:txBody>
                  <a:tcPr/>
                </a:tc>
                <a:tc>
                  <a:txBody>
                    <a:bodyPr/>
                    <a:lstStyle/>
                    <a:p>
                      <a:pPr algn="ctr"/>
                      <a:r>
                        <a:rPr lang="en-US" sz="1600" b="0" dirty="0" smtClean="0"/>
                        <a:t>45-55 minutes</a:t>
                      </a:r>
                      <a:endParaRPr lang="en-US" sz="1600" b="0" dirty="0"/>
                    </a:p>
                  </a:txBody>
                  <a:tcPr/>
                </a:tc>
              </a:tr>
              <a:tr h="796882">
                <a:tc>
                  <a:txBody>
                    <a:bodyPr/>
                    <a:lstStyle/>
                    <a:p>
                      <a:r>
                        <a:rPr lang="en-US" sz="1600" b="0" dirty="0" smtClean="0"/>
                        <a:t>Group</a:t>
                      </a:r>
                      <a:r>
                        <a:rPr lang="en-US" sz="1600" b="0" baseline="0" dirty="0" smtClean="0"/>
                        <a:t> i</a:t>
                      </a:r>
                      <a:r>
                        <a:rPr lang="en-US" sz="1600" b="0" dirty="0" smtClean="0"/>
                        <a:t>dentifies potential “action steps” and people responsible</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Recorder enters responses on STAR Chart</a:t>
                      </a:r>
                    </a:p>
                  </a:txBody>
                  <a:tcPr/>
                </a:tc>
                <a:tc>
                  <a:txBody>
                    <a:bodyPr/>
                    <a:lstStyle/>
                    <a:p>
                      <a:pPr algn="ctr"/>
                      <a:r>
                        <a:rPr lang="en-US" sz="1600" b="0" dirty="0" smtClean="0"/>
                        <a:t>15-25 minutes</a:t>
                      </a:r>
                      <a:endParaRPr lang="en-US" sz="1600" b="0" dirty="0"/>
                    </a:p>
                  </a:txBody>
                  <a:tcPr/>
                </a:tc>
              </a:tr>
              <a:tr h="796882">
                <a:tc>
                  <a:txBody>
                    <a:bodyPr/>
                    <a:lstStyle/>
                    <a:p>
                      <a:r>
                        <a:rPr lang="en-US" sz="1600" b="0" dirty="0" smtClean="0"/>
                        <a:t>Wrap up and adjourn</a:t>
                      </a:r>
                      <a:endParaRPr lang="en-US" sz="1600" b="0" dirty="0"/>
                    </a:p>
                  </a:txBody>
                  <a:tcPr/>
                </a:tc>
                <a:tc>
                  <a:txBody>
                    <a:bodyPr/>
                    <a:lstStyle/>
                    <a:p>
                      <a:r>
                        <a:rPr lang="en-US" sz="1600" b="0" dirty="0" smtClean="0"/>
                        <a:t>STAR Chart, camera</a:t>
                      </a:r>
                    </a:p>
                    <a:p>
                      <a:r>
                        <a:rPr lang="en-US" sz="1600" b="0" dirty="0" smtClean="0"/>
                        <a:t>All interested parties should take a picture of the completed STAR Chart</a:t>
                      </a:r>
                      <a:endParaRPr lang="en-US" sz="16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5-10</a:t>
                      </a:r>
                      <a:r>
                        <a:rPr lang="en-US" sz="1600" b="0" baseline="0" dirty="0" smtClean="0"/>
                        <a:t> minutes</a:t>
                      </a:r>
                      <a:endParaRPr lang="en-US" sz="1600" b="0" dirty="0" smtClean="0"/>
                    </a:p>
                    <a:p>
                      <a:pPr algn="ctr"/>
                      <a:endParaRPr lang="en-US" sz="1600" b="0" dirty="0" smtClean="0"/>
                    </a:p>
                    <a:p>
                      <a:pPr algn="ctr"/>
                      <a:endParaRPr lang="en-US" sz="1600" b="0" dirty="0"/>
                    </a:p>
                  </a:txBody>
                  <a:tcPr/>
                </a:tc>
              </a:tr>
            </a:tbl>
          </a:graphicData>
        </a:graphic>
      </p:graphicFrame>
    </p:spTree>
    <p:extLst>
      <p:ext uri="{BB962C8B-B14F-4D97-AF65-F5344CB8AC3E}">
        <p14:creationId xmlns:p14="http://schemas.microsoft.com/office/powerpoint/2010/main" val="2118997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54240" cy="1143000"/>
          </a:xfrm>
        </p:spPr>
        <p:txBody>
          <a:bodyPr/>
          <a:lstStyle/>
          <a:p>
            <a:pPr algn="l"/>
            <a:r>
              <a:rPr lang="en-US" sz="3800" b="1" dirty="0" smtClean="0"/>
              <a:t>STAR PCP </a:t>
            </a:r>
            <a:r>
              <a:rPr lang="en-US" sz="3000" b="1" dirty="0" smtClean="0"/>
              <a:t>Full Meeting Agenda</a:t>
            </a:r>
            <a:endParaRPr lang="en-US" sz="3000" b="1" dirty="0"/>
          </a:p>
        </p:txBody>
      </p:sp>
      <p:sp>
        <p:nvSpPr>
          <p:cNvPr id="5" name="Rectangle 4"/>
          <p:cNvSpPr/>
          <p:nvPr/>
        </p:nvSpPr>
        <p:spPr>
          <a:xfrm>
            <a:off x="1646766" y="1185333"/>
            <a:ext cx="6946900" cy="5324535"/>
          </a:xfrm>
          <a:prstGeom prst="rect">
            <a:avLst/>
          </a:prstGeom>
        </p:spPr>
        <p:txBody>
          <a:bodyPr wrap="square">
            <a:spAutoFit/>
          </a:bodyPr>
          <a:lstStyle/>
          <a:p>
            <a:pPr marL="274320" indent="-274320" eaLnBrk="1" hangingPunct="1">
              <a:spcBef>
                <a:spcPts val="0"/>
              </a:spcBef>
              <a:spcAft>
                <a:spcPts val="300"/>
              </a:spcAft>
              <a:buClr>
                <a:schemeClr val="accent1">
                  <a:lumMod val="60000"/>
                  <a:lumOff val="40000"/>
                </a:schemeClr>
              </a:buClr>
              <a:buSzPct val="130000"/>
              <a:buFont typeface="Wingdings" charset="2"/>
              <a:buChar char="q"/>
              <a:defRPr/>
            </a:pPr>
            <a:r>
              <a:rPr lang="en-US" sz="1500" dirty="0" smtClean="0"/>
              <a:t>Introductions and overview of the STAR PCP </a:t>
            </a:r>
            <a:r>
              <a:rPr lang="en-US" sz="1500" dirty="0"/>
              <a:t>process</a:t>
            </a:r>
            <a:r>
              <a:rPr lang="en-US" sz="1500" dirty="0" smtClean="0"/>
              <a:t>.</a:t>
            </a:r>
          </a:p>
          <a:p>
            <a:pPr marL="274320" indent="-274320" eaLnBrk="1" hangingPunct="1">
              <a:spcBef>
                <a:spcPts val="0"/>
              </a:spcBef>
              <a:spcAft>
                <a:spcPts val="300"/>
              </a:spcAft>
              <a:buClr>
                <a:schemeClr val="accent1">
                  <a:lumMod val="60000"/>
                  <a:lumOff val="40000"/>
                </a:schemeClr>
              </a:buClr>
              <a:buSzPct val="130000"/>
              <a:buFont typeface="Wingdings" charset="2"/>
              <a:buChar char="q"/>
              <a:defRPr/>
            </a:pPr>
            <a:r>
              <a:rPr lang="en-US" sz="1500" dirty="0" smtClean="0"/>
              <a:t>Establish the ground rules for the STAR PCP meeting.</a:t>
            </a:r>
          </a:p>
          <a:p>
            <a:pPr marL="274320" indent="-274320">
              <a:spcBef>
                <a:spcPts val="0"/>
              </a:spcBef>
              <a:spcAft>
                <a:spcPts val="300"/>
              </a:spcAft>
              <a:buClr>
                <a:schemeClr val="accent1">
                  <a:lumMod val="60000"/>
                  <a:lumOff val="40000"/>
                </a:schemeClr>
              </a:buClr>
              <a:buSzPct val="130000"/>
              <a:buFont typeface="Wingdings" charset="2"/>
              <a:buChar char="q"/>
              <a:defRPr/>
            </a:pPr>
            <a:r>
              <a:rPr lang="en-US" sz="1500" dirty="0" smtClean="0"/>
              <a:t>Members of the team brainstorm a list of the student’s strengths, gifts, and talents.  These are written </a:t>
            </a:r>
            <a:r>
              <a:rPr lang="en-US" sz="1500" dirty="0"/>
              <a:t>in the </a:t>
            </a:r>
            <a:r>
              <a:rPr lang="en-US" sz="1500" dirty="0" smtClean="0"/>
              <a:t>blank </a:t>
            </a:r>
            <a:r>
              <a:rPr lang="en-US" sz="1500" dirty="0"/>
              <a:t>space on </a:t>
            </a:r>
            <a:r>
              <a:rPr lang="en-US" sz="1500" dirty="0" smtClean="0"/>
              <a:t>the </a:t>
            </a:r>
            <a:r>
              <a:rPr lang="en-US" sz="1500" dirty="0"/>
              <a:t>outside </a:t>
            </a:r>
            <a:r>
              <a:rPr lang="en-US" sz="1500" dirty="0" smtClean="0"/>
              <a:t>edge of </a:t>
            </a:r>
            <a:r>
              <a:rPr lang="en-US" sz="1500" dirty="0"/>
              <a:t>the STAR </a:t>
            </a:r>
            <a:r>
              <a:rPr lang="en-US" sz="1500" dirty="0" smtClean="0"/>
              <a:t>Chart.</a:t>
            </a:r>
          </a:p>
          <a:p>
            <a:pPr marL="274320" indent="-274320" eaLnBrk="1" hangingPunct="1">
              <a:spcBef>
                <a:spcPts val="0"/>
              </a:spcBef>
              <a:spcAft>
                <a:spcPts val="300"/>
              </a:spcAft>
              <a:buClr>
                <a:schemeClr val="accent1">
                  <a:lumMod val="60000"/>
                  <a:lumOff val="40000"/>
                </a:schemeClr>
              </a:buClr>
              <a:buSzPct val="130000"/>
              <a:buFont typeface="Wingdings" charset="2"/>
              <a:buChar char="q"/>
            </a:pPr>
            <a:r>
              <a:rPr lang="en-US" sz="1500" dirty="0" smtClean="0"/>
              <a:t>Everyone, including the student, contributes thoughts and ideas about the student’s future.  These suggestions are written into the center star. </a:t>
            </a:r>
          </a:p>
          <a:p>
            <a:pPr marL="274320" indent="-274320" eaLnBrk="1" hangingPunct="1">
              <a:spcBef>
                <a:spcPts val="0"/>
              </a:spcBef>
              <a:spcAft>
                <a:spcPts val="300"/>
              </a:spcAft>
              <a:buClr>
                <a:schemeClr val="accent1">
                  <a:lumMod val="60000"/>
                  <a:lumOff val="40000"/>
                </a:schemeClr>
              </a:buClr>
              <a:buSzPct val="130000"/>
              <a:buFont typeface="Wingdings" charset="2"/>
              <a:buChar char="q"/>
            </a:pPr>
            <a:r>
              <a:rPr lang="en-US" sz="1500" dirty="0" smtClean="0"/>
              <a:t>If needed, the facilitator can use the Guiding Questions to stimulate the conversation.</a:t>
            </a:r>
          </a:p>
          <a:p>
            <a:pPr marL="274320" indent="-274320">
              <a:spcBef>
                <a:spcPts val="0"/>
              </a:spcBef>
              <a:spcAft>
                <a:spcPts val="300"/>
              </a:spcAft>
              <a:buClr>
                <a:schemeClr val="accent1">
                  <a:lumMod val="60000"/>
                  <a:lumOff val="40000"/>
                </a:schemeClr>
              </a:buClr>
              <a:buSzPct val="130000"/>
              <a:buFont typeface="Wingdings" charset="2"/>
              <a:buChar char="q"/>
            </a:pPr>
            <a:r>
              <a:rPr lang="en-US" sz="1500" dirty="0" smtClean="0"/>
              <a:t>In order to determine what needs to occur so that the student can reach his or her future goals, the team must take stock of where the student is today.  The recorder </a:t>
            </a:r>
            <a:r>
              <a:rPr lang="en-US" sz="1500" dirty="0"/>
              <a:t>will </a:t>
            </a:r>
            <a:r>
              <a:rPr lang="en-US" sz="1500" dirty="0" smtClean="0"/>
              <a:t>capture this information in </a:t>
            </a:r>
            <a:r>
              <a:rPr lang="en-US" sz="1500" dirty="0"/>
              <a:t>the appropriate arrows</a:t>
            </a:r>
            <a:r>
              <a:rPr lang="en-US" sz="1500" dirty="0" smtClean="0"/>
              <a:t>.</a:t>
            </a:r>
          </a:p>
          <a:p>
            <a:pPr marL="274320" indent="-274320">
              <a:spcBef>
                <a:spcPts val="0"/>
              </a:spcBef>
              <a:spcAft>
                <a:spcPts val="300"/>
              </a:spcAft>
              <a:buClr>
                <a:schemeClr val="accent1">
                  <a:lumMod val="60000"/>
                  <a:lumOff val="40000"/>
                </a:schemeClr>
              </a:buClr>
              <a:buSzPct val="130000"/>
              <a:buFont typeface="Wingdings" charset="2"/>
              <a:buChar char="q"/>
            </a:pPr>
            <a:r>
              <a:rPr lang="en-US" sz="1500" dirty="0"/>
              <a:t>Go back and discuss </a:t>
            </a:r>
            <a:r>
              <a:rPr lang="en-US" sz="1500" dirty="0" smtClean="0"/>
              <a:t>the student’s STAR qualities, where they are now, and their future goals. This information will help the team to identify possible goals for the STAR Action Plan.</a:t>
            </a:r>
          </a:p>
          <a:p>
            <a:pPr marL="274320" indent="-274320" eaLnBrk="1" hangingPunct="1">
              <a:spcBef>
                <a:spcPts val="0"/>
              </a:spcBef>
              <a:spcAft>
                <a:spcPts val="300"/>
              </a:spcAft>
              <a:buClr>
                <a:schemeClr val="accent1">
                  <a:lumMod val="60000"/>
                  <a:lumOff val="40000"/>
                </a:schemeClr>
              </a:buClr>
              <a:buSzPct val="130000"/>
              <a:buFont typeface="Wingdings" charset="2"/>
              <a:buChar char="q"/>
              <a:defRPr/>
            </a:pPr>
            <a:r>
              <a:rPr lang="en-US" sz="1500" dirty="0"/>
              <a:t>Discuss what </a:t>
            </a:r>
            <a:r>
              <a:rPr lang="en-US" sz="1500" dirty="0" smtClean="0"/>
              <a:t>the student will focus on over the next year. These goals and objectives will be used to </a:t>
            </a:r>
            <a:r>
              <a:rPr lang="en-US" sz="1500" dirty="0"/>
              <a:t>build </a:t>
            </a:r>
            <a:r>
              <a:rPr lang="en-US" sz="1500" dirty="0" smtClean="0"/>
              <a:t>the STAR Action </a:t>
            </a:r>
            <a:r>
              <a:rPr lang="en-US" sz="1500" dirty="0"/>
              <a:t>P</a:t>
            </a:r>
            <a:r>
              <a:rPr lang="en-US" sz="1500" dirty="0" smtClean="0"/>
              <a:t>lan</a:t>
            </a:r>
            <a:r>
              <a:rPr lang="en-US" sz="1500" dirty="0"/>
              <a:t>. </a:t>
            </a:r>
            <a:endParaRPr lang="en-US" sz="1500" dirty="0" smtClean="0"/>
          </a:p>
          <a:p>
            <a:pPr marL="274320" indent="-274320" eaLnBrk="1" hangingPunct="1">
              <a:spcBef>
                <a:spcPts val="0"/>
              </a:spcBef>
              <a:spcAft>
                <a:spcPts val="300"/>
              </a:spcAft>
              <a:buClr>
                <a:schemeClr val="accent1">
                  <a:lumMod val="60000"/>
                  <a:lumOff val="40000"/>
                </a:schemeClr>
              </a:buClr>
              <a:buSzPct val="130000"/>
              <a:buFont typeface="Wingdings" charset="2"/>
              <a:buChar char="q"/>
              <a:defRPr/>
            </a:pPr>
            <a:r>
              <a:rPr lang="en-US" sz="1500" dirty="0" smtClean="0"/>
              <a:t>The goals and objectives as well as the people </a:t>
            </a:r>
            <a:r>
              <a:rPr lang="en-US" sz="1500" dirty="0"/>
              <a:t>responsible for </a:t>
            </a:r>
            <a:r>
              <a:rPr lang="en-US" sz="1500" dirty="0" smtClean="0"/>
              <a:t>monitoring them are written in the arrow tips.</a:t>
            </a:r>
          </a:p>
          <a:p>
            <a:pPr marL="274320" indent="-274320" eaLnBrk="1" hangingPunct="1">
              <a:spcBef>
                <a:spcPts val="0"/>
              </a:spcBef>
              <a:spcAft>
                <a:spcPts val="300"/>
              </a:spcAft>
              <a:buClr>
                <a:schemeClr val="accent1">
                  <a:lumMod val="60000"/>
                  <a:lumOff val="40000"/>
                </a:schemeClr>
              </a:buClr>
              <a:buSzPct val="130000"/>
              <a:buFont typeface="Wingdings" charset="2"/>
              <a:buChar char="q"/>
            </a:pPr>
            <a:r>
              <a:rPr lang="en-US" sz="1500" dirty="0" smtClean="0"/>
              <a:t>All interested parties should take a picture of the completed STAR Chart.</a:t>
            </a:r>
          </a:p>
          <a:p>
            <a:pPr marL="274320" indent="-274320" eaLnBrk="1" hangingPunct="1">
              <a:spcBef>
                <a:spcPts val="0"/>
              </a:spcBef>
              <a:spcAft>
                <a:spcPts val="300"/>
              </a:spcAft>
              <a:buClr>
                <a:schemeClr val="accent1">
                  <a:lumMod val="60000"/>
                  <a:lumOff val="40000"/>
                </a:schemeClr>
              </a:buClr>
              <a:buSzPct val="130000"/>
              <a:buFont typeface="Wingdings" charset="2"/>
              <a:buChar char="q"/>
            </a:pPr>
            <a:r>
              <a:rPr lang="en-US" sz="1500" dirty="0" smtClean="0"/>
              <a:t>Adjourn</a:t>
            </a:r>
          </a:p>
        </p:txBody>
      </p:sp>
    </p:spTree>
    <p:extLst>
      <p:ext uri="{BB962C8B-B14F-4D97-AF65-F5344CB8AC3E}">
        <p14:creationId xmlns:p14="http://schemas.microsoft.com/office/powerpoint/2010/main" val="140856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00200" y="838200"/>
            <a:ext cx="6934200" cy="698500"/>
          </a:xfrm>
        </p:spPr>
        <p:txBody>
          <a:bodyPr/>
          <a:lstStyle/>
          <a:p>
            <a:pPr algn="l" eaLnBrk="1" hangingPunct="1"/>
            <a:r>
              <a:rPr lang="en-US" b="1" dirty="0" smtClean="0"/>
              <a:t>STAR PCP Meeting Agenda</a:t>
            </a:r>
          </a:p>
        </p:txBody>
      </p:sp>
      <p:sp>
        <p:nvSpPr>
          <p:cNvPr id="3" name="Content Placeholder 2"/>
          <p:cNvSpPr>
            <a:spLocks noGrp="1"/>
          </p:cNvSpPr>
          <p:nvPr>
            <p:ph idx="1"/>
          </p:nvPr>
        </p:nvSpPr>
        <p:spPr>
          <a:xfrm>
            <a:off x="1676400" y="1676400"/>
            <a:ext cx="5778500" cy="2042160"/>
          </a:xfrm>
        </p:spPr>
        <p:txBody>
          <a:bodyPr>
            <a:noAutofit/>
          </a:bodyPr>
          <a:lstStyle/>
          <a:p>
            <a:pPr eaLnBrk="1" hangingPunct="1">
              <a:buClr>
                <a:schemeClr val="accent3">
                  <a:lumMod val="60000"/>
                  <a:lumOff val="40000"/>
                </a:schemeClr>
              </a:buClr>
              <a:defRPr/>
            </a:pPr>
            <a:r>
              <a:rPr lang="en-US" sz="2800" dirty="0" smtClean="0"/>
              <a:t>Introductions and overview of the STAR PCP </a:t>
            </a:r>
            <a:r>
              <a:rPr lang="en-US" sz="2800" dirty="0"/>
              <a:t>process</a:t>
            </a:r>
            <a:r>
              <a:rPr lang="en-US" sz="2800" dirty="0" smtClean="0"/>
              <a:t>.</a:t>
            </a:r>
          </a:p>
          <a:p>
            <a:pPr eaLnBrk="1" hangingPunct="1">
              <a:buClr>
                <a:schemeClr val="accent3">
                  <a:lumMod val="60000"/>
                  <a:lumOff val="40000"/>
                </a:schemeClr>
              </a:buClr>
              <a:defRPr/>
            </a:pPr>
            <a:r>
              <a:rPr lang="en-US" sz="2800" dirty="0" smtClean="0"/>
              <a:t>Establish the ground rules for the STAR PCP meeting.</a:t>
            </a:r>
          </a:p>
          <a:p>
            <a:pPr marL="2174875" indent="0" eaLnBrk="1" hangingPunct="1">
              <a:buFontTx/>
              <a:buNone/>
              <a:defRPr/>
            </a:pPr>
            <a:endParaRPr lang="en-US" sz="2800" dirty="0"/>
          </a:p>
        </p:txBody>
      </p:sp>
      <p:pic>
        <p:nvPicPr>
          <p:cNvPr id="7" name="Picture 6" descr="CollegeMeeting.jpg"/>
          <p:cNvPicPr>
            <a:picLocks noChangeAspect="1"/>
          </p:cNvPicPr>
          <p:nvPr/>
        </p:nvPicPr>
        <p:blipFill>
          <a:blip r:embed="rId2"/>
          <a:stretch>
            <a:fillRect/>
          </a:stretch>
        </p:blipFill>
        <p:spPr>
          <a:xfrm>
            <a:off x="2211832" y="4113259"/>
            <a:ext cx="5865368" cy="209907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8280" y="960120"/>
            <a:ext cx="7391400" cy="1767839"/>
          </a:xfrm>
        </p:spPr>
        <p:txBody>
          <a:bodyPr/>
          <a:lstStyle/>
          <a:p>
            <a:pPr>
              <a:buClr>
                <a:schemeClr val="accent3">
                  <a:lumMod val="60000"/>
                  <a:lumOff val="40000"/>
                </a:schemeClr>
              </a:buClr>
            </a:pPr>
            <a:r>
              <a:rPr lang="en-US" sz="2800" dirty="0" smtClean="0"/>
              <a:t>Members of the team brainstorm a list of the student’s strengths, gifts, and talents.  These are written </a:t>
            </a:r>
            <a:r>
              <a:rPr lang="en-US" sz="2800" dirty="0"/>
              <a:t>in the </a:t>
            </a:r>
            <a:r>
              <a:rPr lang="en-US" sz="2800" dirty="0" smtClean="0"/>
              <a:t>blank </a:t>
            </a:r>
            <a:r>
              <a:rPr lang="en-US" sz="2800" dirty="0"/>
              <a:t>space on </a:t>
            </a:r>
            <a:r>
              <a:rPr lang="en-US" sz="2800" dirty="0" smtClean="0"/>
              <a:t>the </a:t>
            </a:r>
            <a:r>
              <a:rPr lang="en-US" sz="2800" dirty="0"/>
              <a:t>outside </a:t>
            </a:r>
            <a:r>
              <a:rPr lang="en-US" sz="2800" dirty="0" smtClean="0"/>
              <a:t>edge of </a:t>
            </a:r>
            <a:r>
              <a:rPr lang="en-US" sz="2800" dirty="0"/>
              <a:t>the STAR </a:t>
            </a:r>
            <a:r>
              <a:rPr lang="en-US" sz="2800" dirty="0" smtClean="0"/>
              <a:t>Chart.</a:t>
            </a:r>
            <a:endParaRPr lang="en-US" dirty="0"/>
          </a:p>
        </p:txBody>
      </p:sp>
      <p:sp>
        <p:nvSpPr>
          <p:cNvPr id="4" name="Title 1"/>
          <p:cNvSpPr>
            <a:spLocks noGrp="1"/>
          </p:cNvSpPr>
          <p:nvPr>
            <p:ph type="title"/>
          </p:nvPr>
        </p:nvSpPr>
        <p:spPr>
          <a:xfrm>
            <a:off x="1628579" y="228600"/>
            <a:ext cx="6934200" cy="685800"/>
          </a:xfrm>
        </p:spPr>
        <p:txBody>
          <a:bodyPr/>
          <a:lstStyle/>
          <a:p>
            <a:pPr algn="l" eaLnBrk="1" hangingPunct="1"/>
            <a:r>
              <a:rPr lang="en-US" b="1" dirty="0" smtClean="0"/>
              <a:t>STAR PCP Meeting Agenda</a:t>
            </a:r>
          </a:p>
        </p:txBody>
      </p:sp>
      <p:pic>
        <p:nvPicPr>
          <p:cNvPr id="7" name="Picture 6" descr="ArrowOutsideStrengths.jpg"/>
          <p:cNvPicPr>
            <a:picLocks noChangeAspect="1"/>
          </p:cNvPicPr>
          <p:nvPr/>
        </p:nvPicPr>
        <p:blipFill>
          <a:blip r:embed="rId2"/>
          <a:stretch>
            <a:fillRect/>
          </a:stretch>
        </p:blipFill>
        <p:spPr>
          <a:xfrm>
            <a:off x="1323403" y="3149600"/>
            <a:ext cx="3426397" cy="2946400"/>
          </a:xfrm>
          <a:prstGeom prst="rect">
            <a:avLst/>
          </a:prstGeom>
        </p:spPr>
      </p:pic>
      <p:sp>
        <p:nvSpPr>
          <p:cNvPr id="11" name="Right Triangle 10"/>
          <p:cNvSpPr>
            <a:spLocks noChangeAspect="1"/>
          </p:cNvSpPr>
          <p:nvPr/>
        </p:nvSpPr>
        <p:spPr>
          <a:xfrm rot="13440000">
            <a:off x="4341888" y="4062532"/>
            <a:ext cx="493776" cy="493776"/>
          </a:xfrm>
          <a:prstGeom prst="rtTriangle">
            <a:avLst/>
          </a:prstGeom>
          <a:solidFill>
            <a:schemeClr val="accent3">
              <a:lumMod val="40000"/>
              <a:lumOff val="60000"/>
            </a:schemeClr>
          </a:solidFill>
          <a:ln/>
        </p:spPr>
        <p:style>
          <a:lnRef idx="1">
            <a:schemeClr val="accent5"/>
          </a:lnRef>
          <a:fillRef idx="2">
            <a:schemeClr val="accent5"/>
          </a:fillRef>
          <a:effectRef idx="1">
            <a:schemeClr val="accent5"/>
          </a:effectRef>
          <a:fontRef idx="minor">
            <a:schemeClr val="dk1"/>
          </a:fontRef>
        </p:style>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877" y="2620438"/>
            <a:ext cx="4206124" cy="4212487"/>
          </a:xfrm>
          <a:prstGeom prst="rect">
            <a:avLst/>
          </a:prstGeom>
        </p:spPr>
      </p:pic>
    </p:spTree>
    <p:extLst>
      <p:ext uri="{BB962C8B-B14F-4D97-AF65-F5344CB8AC3E}">
        <p14:creationId xmlns:p14="http://schemas.microsoft.com/office/powerpoint/2010/main" val="2766031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rowcenterFuture.tiff"/>
          <p:cNvPicPr>
            <a:picLocks noChangeAspect="1"/>
          </p:cNvPicPr>
          <p:nvPr/>
        </p:nvPicPr>
        <p:blipFill>
          <a:blip r:embed="rId2"/>
          <a:stretch>
            <a:fillRect/>
          </a:stretch>
        </p:blipFill>
        <p:spPr>
          <a:xfrm>
            <a:off x="1245099" y="1783079"/>
            <a:ext cx="4149861" cy="4204827"/>
          </a:xfrm>
          <a:prstGeom prst="rect">
            <a:avLst/>
          </a:prstGeom>
        </p:spPr>
      </p:pic>
      <p:sp>
        <p:nvSpPr>
          <p:cNvPr id="26627" name="Content Placeholder 2"/>
          <p:cNvSpPr>
            <a:spLocks noGrp="1"/>
          </p:cNvSpPr>
          <p:nvPr>
            <p:ph idx="1"/>
          </p:nvPr>
        </p:nvSpPr>
        <p:spPr>
          <a:xfrm>
            <a:off x="5242560" y="1676400"/>
            <a:ext cx="3742616" cy="5029200"/>
          </a:xfrm>
        </p:spPr>
        <p:txBody>
          <a:bodyPr>
            <a:normAutofit fontScale="92500"/>
          </a:bodyPr>
          <a:lstStyle/>
          <a:p>
            <a:pPr marL="274320" indent="-274320" eaLnBrk="1" hangingPunct="1">
              <a:spcBef>
                <a:spcPts val="600"/>
              </a:spcBef>
              <a:buClr>
                <a:schemeClr val="accent3">
                  <a:lumMod val="60000"/>
                  <a:lumOff val="40000"/>
                </a:schemeClr>
              </a:buClr>
            </a:pPr>
            <a:r>
              <a:rPr lang="en-US" sz="2800" dirty="0" smtClean="0"/>
              <a:t>Everyone, including the student, contributes thoughts and ideas about the student’s future.  These suggestions are written into the center star. </a:t>
            </a:r>
          </a:p>
          <a:p>
            <a:pPr marL="274320" indent="-274320" eaLnBrk="1" hangingPunct="1">
              <a:spcBef>
                <a:spcPts val="600"/>
              </a:spcBef>
              <a:buClr>
                <a:schemeClr val="accent3">
                  <a:lumMod val="60000"/>
                  <a:lumOff val="40000"/>
                </a:schemeClr>
              </a:buClr>
            </a:pPr>
            <a:r>
              <a:rPr lang="en-US" sz="2800" dirty="0" smtClean="0"/>
              <a:t>If needed, the facilitator can use the Guiding Questions to stimulate the conversation.</a:t>
            </a:r>
          </a:p>
        </p:txBody>
      </p:sp>
      <p:sp>
        <p:nvSpPr>
          <p:cNvPr id="4" name="Title 1"/>
          <p:cNvSpPr>
            <a:spLocks noGrp="1"/>
          </p:cNvSpPr>
          <p:nvPr>
            <p:ph type="title"/>
          </p:nvPr>
        </p:nvSpPr>
        <p:spPr>
          <a:xfrm>
            <a:off x="1600200" y="838200"/>
            <a:ext cx="6934200" cy="749300"/>
          </a:xfrm>
        </p:spPr>
        <p:txBody>
          <a:bodyPr/>
          <a:lstStyle/>
          <a:p>
            <a:pPr algn="l" eaLnBrk="1" hangingPunct="1"/>
            <a:r>
              <a:rPr lang="en-US" b="1" dirty="0" smtClean="0"/>
              <a:t>STAR PCP Meeting Agenda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tarQualities.tiff"/>
          <p:cNvPicPr>
            <a:picLocks noChangeAspect="1"/>
          </p:cNvPicPr>
          <p:nvPr/>
        </p:nvPicPr>
        <p:blipFill rotWithShape="1">
          <a:blip r:embed="rId9">
            <a:extLst/>
          </a:blip>
          <a:srcRect t="7902"/>
          <a:stretch/>
        </p:blipFill>
        <p:spPr>
          <a:xfrm>
            <a:off x="1737400" y="590550"/>
            <a:ext cx="7067550" cy="6518942"/>
          </a:xfrm>
          <a:prstGeom prst="rect">
            <a:avLst/>
          </a:prstGeom>
          <a:solidFill>
            <a:srgbClr val="FFFFFF"/>
          </a:solidFill>
          <a:ln>
            <a:noFill/>
          </a:ln>
        </p:spPr>
      </p:pic>
      <p:grpSp>
        <p:nvGrpSpPr>
          <p:cNvPr id="16" name="Group 15"/>
          <p:cNvGrpSpPr/>
          <p:nvPr/>
        </p:nvGrpSpPr>
        <p:grpSpPr>
          <a:xfrm>
            <a:off x="1532322" y="45596"/>
            <a:ext cx="7067549" cy="7010656"/>
            <a:chOff x="1532322" y="45596"/>
            <a:chExt cx="7067549" cy="7010656"/>
          </a:xfrm>
        </p:grpSpPr>
        <p:sp>
          <p:nvSpPr>
            <p:cNvPr id="17" name="Rectangle 16"/>
            <p:cNvSpPr/>
            <p:nvPr>
              <p:custDataLst>
                <p:tags r:id="rId1"/>
              </p:custDataLst>
            </p:nvPr>
          </p:nvSpPr>
          <p:spPr>
            <a:xfrm>
              <a:off x="1532322" y="45596"/>
              <a:ext cx="7067549" cy="7010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8000"/>
                  </a:solidFill>
                </a:rPr>
                <a:t> </a:t>
              </a:r>
              <a:endParaRPr lang="en-US" dirty="0">
                <a:solidFill>
                  <a:srgbClr val="008000"/>
                </a:solidFill>
              </a:endParaRPr>
            </a:p>
          </p:txBody>
        </p:sp>
        <p:sp>
          <p:nvSpPr>
            <p:cNvPr id="18" name="5-Point Star 17"/>
            <p:cNvSpPr/>
            <p:nvPr>
              <p:custDataLst>
                <p:tags r:id="rId2"/>
              </p:custDataLst>
            </p:nvPr>
          </p:nvSpPr>
          <p:spPr>
            <a:xfrm>
              <a:off x="3732598" y="1850569"/>
              <a:ext cx="3077156" cy="2934032"/>
            </a:xfrm>
            <a:prstGeom prst="star5">
              <a:avLst>
                <a:gd name="adj" fmla="val 19098"/>
                <a:gd name="hf" fmla="val 105146"/>
                <a:gd name="vf" fmla="val 110557"/>
              </a:avLst>
            </a:prstGeom>
            <a:solidFill>
              <a:schemeClr val="bg1"/>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custDataLst>
                <p:tags r:id="rId3"/>
              </p:custDataLst>
            </p:nvPr>
          </p:nvSpPr>
          <p:spPr>
            <a:xfrm>
              <a:off x="4728789" y="2464200"/>
              <a:ext cx="1084773" cy="523220"/>
            </a:xfrm>
            <a:prstGeom prst="rect">
              <a:avLst/>
            </a:prstGeom>
          </p:spPr>
          <p:txBody>
            <a:bodyPr wrap="square">
              <a:spAutoFit/>
            </a:bodyPr>
            <a:lstStyle/>
            <a:p>
              <a:pPr algn="ctr"/>
              <a:r>
                <a:rPr lang="en-US" sz="1400" b="1" i="1" dirty="0">
                  <a:solidFill>
                    <a:srgbClr val="006600"/>
                  </a:solidFill>
                  <a:latin typeface="Cambria" panose="02040503050406030204" pitchFamily="18" charset="0"/>
                </a:rPr>
                <a:t>Good </a:t>
              </a:r>
            </a:p>
            <a:p>
              <a:pPr algn="ctr"/>
              <a:r>
                <a:rPr lang="en-US" sz="1400" b="1" i="1" dirty="0" smtClean="0">
                  <a:solidFill>
                    <a:srgbClr val="006600"/>
                  </a:solidFill>
                  <a:latin typeface="Cambria" panose="02040503050406030204" pitchFamily="18" charset="0"/>
                </a:rPr>
                <a:t>cook</a:t>
              </a:r>
              <a:endParaRPr lang="en-US" sz="1400" dirty="0"/>
            </a:p>
          </p:txBody>
        </p:sp>
        <p:sp>
          <p:nvSpPr>
            <p:cNvPr id="20" name="Rectangle 19"/>
            <p:cNvSpPr/>
            <p:nvPr>
              <p:custDataLst>
                <p:tags r:id="rId4"/>
              </p:custDataLst>
            </p:nvPr>
          </p:nvSpPr>
          <p:spPr>
            <a:xfrm>
              <a:off x="3969453" y="2903763"/>
              <a:ext cx="2672526" cy="307777"/>
            </a:xfrm>
            <a:prstGeom prst="rect">
              <a:avLst/>
            </a:prstGeom>
          </p:spPr>
          <p:txBody>
            <a:bodyPr wrap="none">
              <a:spAutoFit/>
            </a:bodyPr>
            <a:lstStyle/>
            <a:p>
              <a:r>
                <a:rPr lang="en-US" sz="1400" b="1" i="1" dirty="0">
                  <a:solidFill>
                    <a:srgbClr val="006600"/>
                  </a:solidFill>
                  <a:latin typeface="Cambria" panose="02040503050406030204" pitchFamily="18" charset="0"/>
                </a:rPr>
                <a:t>Sharing apartment with friend</a:t>
              </a:r>
              <a:endParaRPr lang="en-US" sz="1400" dirty="0"/>
            </a:p>
          </p:txBody>
        </p:sp>
        <p:sp>
          <p:nvSpPr>
            <p:cNvPr id="21" name="Rectangle 20"/>
            <p:cNvSpPr/>
            <p:nvPr>
              <p:custDataLst>
                <p:tags r:id="rId5"/>
              </p:custDataLst>
            </p:nvPr>
          </p:nvSpPr>
          <p:spPr>
            <a:xfrm>
              <a:off x="4648410" y="3376166"/>
              <a:ext cx="1272080" cy="307777"/>
            </a:xfrm>
            <a:prstGeom prst="rect">
              <a:avLst/>
            </a:prstGeom>
          </p:spPr>
          <p:txBody>
            <a:bodyPr wrap="none">
              <a:spAutoFit/>
            </a:bodyPr>
            <a:lstStyle/>
            <a:p>
              <a:pPr algn="ctr"/>
              <a:r>
                <a:rPr lang="en-US" sz="1400" b="1" i="1" dirty="0">
                  <a:solidFill>
                    <a:srgbClr val="006600"/>
                  </a:solidFill>
                  <a:latin typeface="Cambria" panose="02040503050406030204" pitchFamily="18" charset="0"/>
                </a:rPr>
                <a:t>Sings in choir</a:t>
              </a:r>
            </a:p>
          </p:txBody>
        </p:sp>
        <p:sp>
          <p:nvSpPr>
            <p:cNvPr id="22" name="Rectangle 21"/>
            <p:cNvSpPr/>
            <p:nvPr>
              <p:custDataLst>
                <p:tags r:id="rId6"/>
              </p:custDataLst>
            </p:nvPr>
          </p:nvSpPr>
          <p:spPr>
            <a:xfrm>
              <a:off x="4340676" y="3148234"/>
              <a:ext cx="1871731" cy="307777"/>
            </a:xfrm>
            <a:prstGeom prst="rect">
              <a:avLst/>
            </a:prstGeom>
          </p:spPr>
          <p:txBody>
            <a:bodyPr wrap="none">
              <a:spAutoFit/>
            </a:bodyPr>
            <a:lstStyle/>
            <a:p>
              <a:pPr algn="ctr"/>
              <a:r>
                <a:rPr lang="en-US" sz="1400" b="1" i="1" dirty="0">
                  <a:solidFill>
                    <a:srgbClr val="006600"/>
                  </a:solidFill>
                  <a:latin typeface="Cambria" panose="02040503050406030204" pitchFamily="18" charset="0"/>
                </a:rPr>
                <a:t>Has </a:t>
              </a:r>
              <a:r>
                <a:rPr lang="en-US" sz="1400" b="1" i="1" dirty="0" smtClean="0">
                  <a:solidFill>
                    <a:srgbClr val="006600"/>
                  </a:solidFill>
                  <a:latin typeface="Cambria" panose="02040503050406030204" pitchFamily="18" charset="0"/>
                </a:rPr>
                <a:t>significant other</a:t>
              </a:r>
              <a:endParaRPr lang="en-US" sz="1400" b="1" i="1" dirty="0">
                <a:solidFill>
                  <a:srgbClr val="006600"/>
                </a:solidFill>
                <a:latin typeface="Cambria" panose="02040503050406030204" pitchFamily="18" charset="0"/>
              </a:endParaRPr>
            </a:p>
          </p:txBody>
        </p:sp>
        <p:sp>
          <p:nvSpPr>
            <p:cNvPr id="23" name="Rectangle 22"/>
            <p:cNvSpPr/>
            <p:nvPr>
              <p:custDataLst>
                <p:tags r:id="rId7"/>
              </p:custDataLst>
            </p:nvPr>
          </p:nvSpPr>
          <p:spPr>
            <a:xfrm>
              <a:off x="4565496" y="3620494"/>
              <a:ext cx="1411357" cy="523220"/>
            </a:xfrm>
            <a:prstGeom prst="rect">
              <a:avLst/>
            </a:prstGeom>
          </p:spPr>
          <p:txBody>
            <a:bodyPr wrap="square">
              <a:spAutoFit/>
            </a:bodyPr>
            <a:lstStyle/>
            <a:p>
              <a:pPr algn="ctr"/>
              <a:r>
                <a:rPr lang="en-US" sz="1400" b="1" i="1" dirty="0">
                  <a:solidFill>
                    <a:srgbClr val="006600"/>
                  </a:solidFill>
                  <a:latin typeface="Cambria" panose="02040503050406030204" pitchFamily="18" charset="0"/>
                </a:rPr>
                <a:t>Has full time </a:t>
              </a:r>
              <a:br>
                <a:rPr lang="en-US" sz="1400" b="1" i="1" dirty="0">
                  <a:solidFill>
                    <a:srgbClr val="006600"/>
                  </a:solidFill>
                  <a:latin typeface="Cambria" panose="02040503050406030204" pitchFamily="18" charset="0"/>
                </a:rPr>
              </a:br>
              <a:r>
                <a:rPr lang="en-US" sz="1400" b="1" i="1" dirty="0">
                  <a:solidFill>
                    <a:srgbClr val="006600"/>
                  </a:solidFill>
                  <a:latin typeface="Cambria" panose="02040503050406030204" pitchFamily="18" charset="0"/>
                </a:rPr>
                <a:t>daycare job</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9728" y="45596"/>
              <a:ext cx="4090697" cy="544954"/>
            </a:xfrm>
            <a:prstGeom prst="rect">
              <a:avLst/>
            </a:prstGeom>
          </p:spPr>
        </p:pic>
      </p:grpSp>
    </p:spTree>
    <p:extLst>
      <p:ext uri="{BB962C8B-B14F-4D97-AF65-F5344CB8AC3E}">
        <p14:creationId xmlns:p14="http://schemas.microsoft.com/office/powerpoint/2010/main" val="1950974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09633" y="1391624"/>
            <a:ext cx="6781800" cy="2349500"/>
          </a:xfrm>
        </p:spPr>
        <p:txBody>
          <a:bodyPr>
            <a:normAutofit fontScale="92500"/>
          </a:bodyPr>
          <a:lstStyle/>
          <a:p>
            <a:pPr marL="274320" indent="-274320" eaLnBrk="1" hangingPunct="1">
              <a:spcBef>
                <a:spcPts val="600"/>
              </a:spcBef>
              <a:buClr>
                <a:schemeClr val="accent3">
                  <a:lumMod val="60000"/>
                  <a:lumOff val="40000"/>
                </a:schemeClr>
              </a:buClr>
              <a:defRPr/>
            </a:pPr>
            <a:r>
              <a:rPr lang="en-US" sz="2800" dirty="0" smtClean="0"/>
              <a:t>In order to determine what needs to occur so that the student can reach his or her future goals, the team must take stock of where the student is today.  The recorder </a:t>
            </a:r>
            <a:r>
              <a:rPr lang="en-US" sz="2800" dirty="0"/>
              <a:t>will </a:t>
            </a:r>
            <a:r>
              <a:rPr lang="en-US" sz="2800" dirty="0" smtClean="0"/>
              <a:t>capture this information in </a:t>
            </a:r>
            <a:r>
              <a:rPr lang="en-US" sz="2800" dirty="0"/>
              <a:t>the appropriate arrows</a:t>
            </a:r>
            <a:r>
              <a:rPr lang="en-US" sz="2800" dirty="0" smtClean="0"/>
              <a:t>.</a:t>
            </a:r>
          </a:p>
          <a:p>
            <a:pPr eaLnBrk="1" hangingPunct="1">
              <a:defRPr/>
            </a:pPr>
            <a:endParaRPr lang="en-US" dirty="0"/>
          </a:p>
          <a:p>
            <a:pPr eaLnBrk="1" hangingPunct="1">
              <a:defRPr/>
            </a:pPr>
            <a:endParaRPr lang="en-US" dirty="0"/>
          </a:p>
        </p:txBody>
      </p:sp>
      <p:sp>
        <p:nvSpPr>
          <p:cNvPr id="6" name="Title 1"/>
          <p:cNvSpPr>
            <a:spLocks noGrp="1"/>
          </p:cNvSpPr>
          <p:nvPr>
            <p:ph type="title"/>
          </p:nvPr>
        </p:nvSpPr>
        <p:spPr>
          <a:xfrm>
            <a:off x="1625600" y="635000"/>
            <a:ext cx="6934200" cy="736600"/>
          </a:xfrm>
        </p:spPr>
        <p:txBody>
          <a:bodyPr/>
          <a:lstStyle/>
          <a:p>
            <a:pPr algn="l" eaLnBrk="1" hangingPunct="1"/>
            <a:r>
              <a:rPr lang="en-US" b="1" dirty="0" smtClean="0"/>
              <a:t>STAR PCP Meeting Agenda</a:t>
            </a:r>
          </a:p>
        </p:txBody>
      </p:sp>
      <p:pic>
        <p:nvPicPr>
          <p:cNvPr id="7" name="Picture 6" descr="5arrowsShafts.tiff"/>
          <p:cNvPicPr>
            <a:picLocks noChangeAspect="1"/>
          </p:cNvPicPr>
          <p:nvPr/>
        </p:nvPicPr>
        <p:blipFill>
          <a:blip r:embed="rId2"/>
          <a:stretch>
            <a:fillRect/>
          </a:stretch>
        </p:blipFill>
        <p:spPr>
          <a:xfrm>
            <a:off x="1524000" y="3522057"/>
            <a:ext cx="7302499" cy="333594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767080"/>
            <a:ext cx="5318760" cy="5684520"/>
          </a:xfrm>
        </p:spPr>
        <p:txBody>
          <a:bodyPr>
            <a:noAutofit/>
          </a:bodyPr>
          <a:lstStyle/>
          <a:p>
            <a:pPr marL="0" indent="0">
              <a:spcBef>
                <a:spcPts val="24"/>
              </a:spcBef>
              <a:buNone/>
            </a:pPr>
            <a:r>
              <a:rPr lang="en-US" sz="2600" dirty="0" smtClean="0"/>
              <a:t>The STAR Person-Centered Planning (PCP) Process was designed to ensure students with disabilities who are transitioning into postsecondary programs have the opportunity to plan their own future with the support and encouragement of other adults in their lives. </a:t>
            </a:r>
          </a:p>
          <a:p>
            <a:pPr marL="0" indent="0">
              <a:spcBef>
                <a:spcPts val="24"/>
              </a:spcBef>
              <a:buNone/>
            </a:pPr>
            <a:endParaRPr lang="en-US" sz="2600" dirty="0"/>
          </a:p>
          <a:p>
            <a:pPr marL="0" indent="0">
              <a:spcBef>
                <a:spcPts val="24"/>
              </a:spcBef>
              <a:buNone/>
            </a:pPr>
            <a:r>
              <a:rPr lang="en-US" sz="2600" dirty="0" smtClean="0"/>
              <a:t>The STAR PCP process allows </a:t>
            </a:r>
            <a:r>
              <a:rPr lang="en-US" sz="2600" dirty="0"/>
              <a:t>students to develop a vision for the future: where they want to live, the work they want to do, and the relationships they want to build. </a:t>
            </a:r>
          </a:p>
        </p:txBody>
      </p:sp>
      <p:pic>
        <p:nvPicPr>
          <p:cNvPr id="4" name="Picture 3" descr="Mary2.psd"/>
          <p:cNvPicPr>
            <a:picLocks noChangeAspect="1"/>
          </p:cNvPicPr>
          <p:nvPr/>
        </p:nvPicPr>
        <p:blipFill>
          <a:blip r:embed="rId2"/>
          <a:stretch>
            <a:fillRect/>
          </a:stretch>
        </p:blipFill>
        <p:spPr>
          <a:xfrm>
            <a:off x="7041376" y="1155700"/>
            <a:ext cx="1475244" cy="4927768"/>
          </a:xfrm>
          <a:prstGeom prst="rect">
            <a:avLst/>
          </a:prstGeom>
        </p:spPr>
      </p:pic>
    </p:spTree>
    <p:extLst>
      <p:ext uri="{BB962C8B-B14F-4D97-AF65-F5344CB8AC3E}">
        <p14:creationId xmlns:p14="http://schemas.microsoft.com/office/powerpoint/2010/main" val="202846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221" y="0"/>
            <a:ext cx="7146758" cy="6858000"/>
          </a:xfrm>
          <a:prstGeom prst="rect">
            <a:avLst/>
          </a:prstGeom>
        </p:spPr>
      </p:pic>
    </p:spTree>
    <p:extLst>
      <p:ext uri="{BB962C8B-B14F-4D97-AF65-F5344CB8AC3E}">
        <p14:creationId xmlns:p14="http://schemas.microsoft.com/office/powerpoint/2010/main" val="1492943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00200" y="1676400"/>
            <a:ext cx="7078465" cy="2451100"/>
          </a:xfrm>
        </p:spPr>
        <p:txBody>
          <a:bodyPr/>
          <a:lstStyle/>
          <a:p>
            <a:pPr marL="274320" indent="-274320" eaLnBrk="1" hangingPunct="1">
              <a:spcBef>
                <a:spcPts val="600"/>
              </a:spcBef>
              <a:buClr>
                <a:schemeClr val="accent3">
                  <a:lumMod val="60000"/>
                  <a:lumOff val="40000"/>
                </a:schemeClr>
              </a:buClr>
              <a:defRPr/>
            </a:pPr>
            <a:r>
              <a:rPr lang="en-US" sz="2800" dirty="0"/>
              <a:t>Go back and discuss </a:t>
            </a:r>
            <a:r>
              <a:rPr lang="en-US" sz="2800" dirty="0" smtClean="0"/>
              <a:t>the student’s STAR qualities, where they are now, and their future goals. This information will help the team to identify possible goals for the STAR Action Plan.</a:t>
            </a:r>
            <a:endParaRPr lang="en-US" dirty="0"/>
          </a:p>
        </p:txBody>
      </p:sp>
      <p:sp>
        <p:nvSpPr>
          <p:cNvPr id="4" name="Title 1"/>
          <p:cNvSpPr>
            <a:spLocks noGrp="1"/>
          </p:cNvSpPr>
          <p:nvPr>
            <p:ph type="title"/>
          </p:nvPr>
        </p:nvSpPr>
        <p:spPr>
          <a:xfrm>
            <a:off x="1625600" y="800100"/>
            <a:ext cx="6934200" cy="711200"/>
          </a:xfrm>
        </p:spPr>
        <p:txBody>
          <a:bodyPr/>
          <a:lstStyle/>
          <a:p>
            <a:pPr algn="l" eaLnBrk="1" hangingPunct="1"/>
            <a:r>
              <a:rPr lang="en-US" b="1" dirty="0" smtClean="0"/>
              <a:t>STAR PCP Meeting Agenda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60402"/>
            <a:ext cx="6899681" cy="693094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39240" y="1112520"/>
            <a:ext cx="7358431" cy="2596896"/>
          </a:xfrm>
        </p:spPr>
        <p:txBody>
          <a:bodyPr/>
          <a:lstStyle/>
          <a:p>
            <a:pPr marL="274320" indent="-274320" eaLnBrk="1" hangingPunct="1">
              <a:spcBef>
                <a:spcPts val="600"/>
              </a:spcBef>
              <a:buClr>
                <a:schemeClr val="accent3">
                  <a:lumMod val="60000"/>
                  <a:lumOff val="40000"/>
                </a:schemeClr>
              </a:buClr>
              <a:defRPr/>
            </a:pPr>
            <a:r>
              <a:rPr lang="en-US" sz="2800" dirty="0"/>
              <a:t>Discuss what </a:t>
            </a:r>
            <a:r>
              <a:rPr lang="en-US" sz="2800" dirty="0" smtClean="0"/>
              <a:t>the student will focus on over the next year. These goals and objectives will be used to </a:t>
            </a:r>
            <a:r>
              <a:rPr lang="en-US" sz="2800" dirty="0"/>
              <a:t>build </a:t>
            </a:r>
            <a:r>
              <a:rPr lang="en-US" sz="2800" dirty="0" smtClean="0"/>
              <a:t>the STAR Action </a:t>
            </a:r>
            <a:r>
              <a:rPr lang="en-US" sz="2800" dirty="0"/>
              <a:t>P</a:t>
            </a:r>
            <a:r>
              <a:rPr lang="en-US" sz="2800" dirty="0" smtClean="0"/>
              <a:t>lan</a:t>
            </a:r>
            <a:r>
              <a:rPr lang="en-US" sz="2800" dirty="0"/>
              <a:t>. </a:t>
            </a:r>
            <a:endParaRPr lang="en-US" sz="2800" dirty="0" smtClean="0"/>
          </a:p>
          <a:p>
            <a:pPr marL="274320" indent="-274320" eaLnBrk="1" hangingPunct="1">
              <a:spcBef>
                <a:spcPts val="600"/>
              </a:spcBef>
              <a:buClr>
                <a:schemeClr val="accent3">
                  <a:lumMod val="60000"/>
                  <a:lumOff val="40000"/>
                </a:schemeClr>
              </a:buClr>
              <a:defRPr/>
            </a:pPr>
            <a:r>
              <a:rPr lang="en-US" sz="2800" dirty="0" smtClean="0"/>
              <a:t>The goals and objectives as well as the people </a:t>
            </a:r>
            <a:r>
              <a:rPr lang="en-US" sz="2800" dirty="0"/>
              <a:t>responsible for </a:t>
            </a:r>
            <a:r>
              <a:rPr lang="en-US" sz="2800" dirty="0" smtClean="0"/>
              <a:t>monitoring them are written in the arrow tips.</a:t>
            </a:r>
            <a:endParaRPr lang="en-US" dirty="0"/>
          </a:p>
        </p:txBody>
      </p:sp>
      <p:sp>
        <p:nvSpPr>
          <p:cNvPr id="4" name="Title 1"/>
          <p:cNvSpPr>
            <a:spLocks noGrp="1"/>
          </p:cNvSpPr>
          <p:nvPr>
            <p:ph type="title"/>
          </p:nvPr>
        </p:nvSpPr>
        <p:spPr>
          <a:xfrm>
            <a:off x="1625600" y="457200"/>
            <a:ext cx="6934200" cy="698500"/>
          </a:xfrm>
        </p:spPr>
        <p:txBody>
          <a:bodyPr/>
          <a:lstStyle/>
          <a:p>
            <a:pPr algn="l" eaLnBrk="1" hangingPunct="1"/>
            <a:r>
              <a:rPr lang="en-US" b="1" dirty="0" smtClean="0"/>
              <a:t>STAR PCP Meeting Agenda</a:t>
            </a:r>
          </a:p>
        </p:txBody>
      </p:sp>
      <p:pic>
        <p:nvPicPr>
          <p:cNvPr id="8" name="Picture 7" descr="5arrowsTipstiff.tiff"/>
          <p:cNvPicPr>
            <a:picLocks noChangeAspect="1"/>
          </p:cNvPicPr>
          <p:nvPr/>
        </p:nvPicPr>
        <p:blipFill>
          <a:blip r:embed="rId2"/>
          <a:stretch>
            <a:fillRect/>
          </a:stretch>
        </p:blipFill>
        <p:spPr>
          <a:xfrm>
            <a:off x="1930400" y="3785784"/>
            <a:ext cx="6731000" cy="307221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44173" y="111142"/>
            <a:ext cx="7103385" cy="6746858"/>
            <a:chOff x="1644173" y="111142"/>
            <a:chExt cx="7103385" cy="67468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173" y="619125"/>
              <a:ext cx="7103385" cy="62388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175" y="111142"/>
              <a:ext cx="3813175" cy="507983"/>
            </a:xfrm>
            <a:prstGeom prst="rect">
              <a:avLst/>
            </a:prstGeom>
          </p:spPr>
        </p:pic>
      </p:grpSp>
    </p:spTree>
    <p:extLst>
      <p:ext uri="{BB962C8B-B14F-4D97-AF65-F5344CB8AC3E}">
        <p14:creationId xmlns:p14="http://schemas.microsoft.com/office/powerpoint/2010/main" val="1492943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206" y="0"/>
            <a:ext cx="7131744" cy="6858000"/>
          </a:xfrm>
          <a:prstGeom prst="rect">
            <a:avLst/>
          </a:prstGeom>
        </p:spPr>
      </p:pic>
      <p:sp>
        <p:nvSpPr>
          <p:cNvPr id="11" name="TextBox 10"/>
          <p:cNvSpPr txBox="1"/>
          <p:nvPr/>
        </p:nvSpPr>
        <p:spPr>
          <a:xfrm rot="20400000">
            <a:off x="1193799" y="171324"/>
            <a:ext cx="2235200" cy="677108"/>
          </a:xfrm>
          <a:prstGeom prst="rect">
            <a:avLst/>
          </a:prstGeom>
          <a:noFill/>
        </p:spPr>
        <p:txBody>
          <a:bodyPr wrap="square" rtlCol="0">
            <a:spAutoFit/>
          </a:bodyPr>
          <a:lstStyle/>
          <a:p>
            <a:r>
              <a:rPr lang="en-US" sz="3800" i="1">
                <a:solidFill>
                  <a:schemeClr val="accent2"/>
                </a:solidFill>
                <a:latin typeface="Cambria"/>
                <a:cs typeface="Cambria"/>
              </a:rPr>
              <a:t>Complete!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625600" y="1699336"/>
            <a:ext cx="6451600" cy="2113128"/>
          </a:xfrm>
        </p:spPr>
        <p:txBody>
          <a:bodyPr/>
          <a:lstStyle/>
          <a:p>
            <a:pPr eaLnBrk="1" hangingPunct="1">
              <a:buClr>
                <a:schemeClr val="accent3">
                  <a:lumMod val="60000"/>
                  <a:lumOff val="40000"/>
                </a:schemeClr>
              </a:buClr>
            </a:pPr>
            <a:r>
              <a:rPr lang="en-US" sz="2800" dirty="0" smtClean="0"/>
              <a:t>All interested parties should take a picture of the completed STAR Chart.</a:t>
            </a:r>
          </a:p>
          <a:p>
            <a:pPr eaLnBrk="1" hangingPunct="1">
              <a:buClr>
                <a:schemeClr val="accent3">
                  <a:lumMod val="60000"/>
                  <a:lumOff val="40000"/>
                </a:schemeClr>
              </a:buClr>
            </a:pPr>
            <a:endParaRPr lang="en-US" sz="2800" dirty="0" smtClean="0"/>
          </a:p>
          <a:p>
            <a:pPr eaLnBrk="1" hangingPunct="1">
              <a:buClr>
                <a:schemeClr val="accent3">
                  <a:lumMod val="60000"/>
                  <a:lumOff val="40000"/>
                </a:schemeClr>
              </a:buClr>
            </a:pPr>
            <a:r>
              <a:rPr lang="en-US" sz="2800" dirty="0" smtClean="0"/>
              <a:t>Adjourn</a:t>
            </a:r>
          </a:p>
          <a:p>
            <a:pPr eaLnBrk="1" hangingPunct="1"/>
            <a:endParaRPr lang="en-US" dirty="0" smtClean="0"/>
          </a:p>
        </p:txBody>
      </p:sp>
      <p:sp>
        <p:nvSpPr>
          <p:cNvPr id="5" name="Title 1"/>
          <p:cNvSpPr>
            <a:spLocks noGrp="1"/>
          </p:cNvSpPr>
          <p:nvPr>
            <p:ph type="title"/>
          </p:nvPr>
        </p:nvSpPr>
        <p:spPr>
          <a:xfrm>
            <a:off x="1600200" y="838200"/>
            <a:ext cx="6934200" cy="723900"/>
          </a:xfrm>
        </p:spPr>
        <p:txBody>
          <a:bodyPr/>
          <a:lstStyle/>
          <a:p>
            <a:pPr algn="l" eaLnBrk="1" hangingPunct="1"/>
            <a:r>
              <a:rPr lang="en-US" b="1" dirty="0" smtClean="0"/>
              <a:t>STAR PCP Meeting Agenda</a:t>
            </a:r>
          </a:p>
        </p:txBody>
      </p:sp>
      <p:pic>
        <p:nvPicPr>
          <p:cNvPr id="8" name="Picture 7" descr="camera.jpg"/>
          <p:cNvPicPr>
            <a:picLocks noChangeAspect="1"/>
          </p:cNvPicPr>
          <p:nvPr/>
        </p:nvPicPr>
        <p:blipFill>
          <a:blip r:embed="rId2"/>
          <a:stretch>
            <a:fillRect/>
          </a:stretch>
        </p:blipFill>
        <p:spPr>
          <a:xfrm>
            <a:off x="4762499" y="2997200"/>
            <a:ext cx="3220051" cy="2755900"/>
          </a:xfrm>
          <a:prstGeom prst="rect">
            <a:avLst/>
          </a:prstGeom>
        </p:spPr>
      </p:pic>
    </p:spTree>
    <p:extLst>
      <p:ext uri="{BB962C8B-B14F-4D97-AF65-F5344CB8AC3E}">
        <p14:creationId xmlns:p14="http://schemas.microsoft.com/office/powerpoint/2010/main" val="3103650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treatment.jpg"/>
          <p:cNvPicPr>
            <a:picLocks noChangeAspect="1"/>
          </p:cNvPicPr>
          <p:nvPr/>
        </p:nvPicPr>
        <p:blipFill>
          <a:blip r:embed="rId2"/>
          <a:stretch>
            <a:fillRect/>
          </a:stretch>
        </p:blipFill>
        <p:spPr>
          <a:xfrm rot="180000">
            <a:off x="1615722" y="889000"/>
            <a:ext cx="7172678" cy="4965700"/>
          </a:xfrm>
          <a:prstGeom prst="rect">
            <a:avLst/>
          </a:prstGeom>
          <a:effectLst>
            <a:outerShdw blurRad="203200" dist="254000" dir="2700000" algn="br">
              <a:srgbClr val="000000">
                <a:alpha val="28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914400"/>
            <a:ext cx="7306294" cy="1785104"/>
          </a:xfrm>
          <a:prstGeom prst="rect">
            <a:avLst/>
          </a:prstGeom>
          <a:noFill/>
        </p:spPr>
        <p:txBody>
          <a:bodyPr wrap="square" rtlCol="0">
            <a:spAutoFit/>
          </a:bodyPr>
          <a:lstStyle/>
          <a:p>
            <a:r>
              <a:rPr lang="en-US" sz="3600" b="1" dirty="0" smtClean="0">
                <a:solidFill>
                  <a:schemeClr val="tx2"/>
                </a:solidFill>
                <a:latin typeface="+mn-lt"/>
              </a:rPr>
              <a:t>Follow up meeting: STAR Action Plan</a:t>
            </a:r>
          </a:p>
          <a:p>
            <a:endParaRPr lang="en-US" dirty="0">
              <a:latin typeface="+mj-lt"/>
            </a:endParaRPr>
          </a:p>
          <a:p>
            <a:r>
              <a:rPr lang="en-US" sz="2800" dirty="0" smtClean="0">
                <a:latin typeface="+mj-lt"/>
              </a:rPr>
              <a:t>Campus coordinator and student meet to complete the action plan. </a:t>
            </a:r>
            <a:endParaRPr lang="en-US" sz="2800" dirty="0"/>
          </a:p>
        </p:txBody>
      </p:sp>
      <p:pic>
        <p:nvPicPr>
          <p:cNvPr id="3" name="Picture 2" descr="ActionPlanSnip.tiff"/>
          <p:cNvPicPr>
            <a:picLocks noChangeAspect="1"/>
          </p:cNvPicPr>
          <p:nvPr/>
        </p:nvPicPr>
        <p:blipFill>
          <a:blip r:embed="rId2"/>
          <a:stretch>
            <a:fillRect/>
          </a:stretch>
        </p:blipFill>
        <p:spPr>
          <a:xfrm>
            <a:off x="2552700" y="2755900"/>
            <a:ext cx="6254496" cy="365849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695450"/>
            <a:ext cx="6743700" cy="2120900"/>
          </a:xfrm>
        </p:spPr>
        <p:txBody>
          <a:bodyPr>
            <a:normAutofit/>
          </a:bodyPr>
          <a:lstStyle/>
          <a:p>
            <a:pPr marL="0" indent="0" eaLnBrk="1" hangingPunct="1">
              <a:buNone/>
              <a:defRPr/>
            </a:pPr>
            <a:r>
              <a:rPr lang="en-US" sz="2800" dirty="0" smtClean="0"/>
              <a:t>Once the STAR Action </a:t>
            </a:r>
            <a:r>
              <a:rPr lang="en-US" sz="2800" dirty="0"/>
              <a:t>Plan </a:t>
            </a:r>
            <a:r>
              <a:rPr lang="en-US" sz="2800" dirty="0" smtClean="0"/>
              <a:t>has been completed, get </a:t>
            </a:r>
            <a:r>
              <a:rPr lang="en-US" sz="2800" dirty="0"/>
              <a:t>copies to all </a:t>
            </a:r>
            <a:r>
              <a:rPr lang="en-US" sz="2800" dirty="0" smtClean="0"/>
              <a:t>of the people who are instrumental in carrying out the student’s goals.</a:t>
            </a:r>
            <a:endParaRPr lang="en-US" sz="2800" dirty="0"/>
          </a:p>
          <a:p>
            <a:pPr eaLnBrk="1" hangingPunct="1">
              <a:defRPr/>
            </a:pPr>
            <a:endParaRPr lang="en-US" dirty="0" smtClean="0"/>
          </a:p>
          <a:p>
            <a:pPr eaLnBrk="1" hangingPunct="1">
              <a:defRPr/>
            </a:pPr>
            <a:endParaRPr lang="en-US" dirty="0"/>
          </a:p>
          <a:p>
            <a:pPr marL="0" indent="0" eaLnBrk="1" hangingPunct="1">
              <a:buFontTx/>
              <a:buNone/>
              <a:defRPr/>
            </a:pPr>
            <a:endParaRPr lang="en-US" b="1" dirty="0"/>
          </a:p>
          <a:p>
            <a:pPr eaLnBrk="1" hangingPunct="1">
              <a:defRPr/>
            </a:pPr>
            <a:endParaRPr lang="en-US" dirty="0"/>
          </a:p>
        </p:txBody>
      </p:sp>
      <p:sp>
        <p:nvSpPr>
          <p:cNvPr id="4" name="Rectangle 3"/>
          <p:cNvSpPr/>
          <p:nvPr/>
        </p:nvSpPr>
        <p:spPr>
          <a:xfrm>
            <a:off x="1600200" y="914400"/>
            <a:ext cx="5358740" cy="769441"/>
          </a:xfrm>
          <a:prstGeom prst="rect">
            <a:avLst/>
          </a:prstGeom>
        </p:spPr>
        <p:txBody>
          <a:bodyPr wrap="square">
            <a:spAutoFit/>
          </a:bodyPr>
          <a:lstStyle/>
          <a:p>
            <a:r>
              <a:rPr lang="en-US" sz="4400" b="1" dirty="0" smtClean="0">
                <a:solidFill>
                  <a:schemeClr val="tx2"/>
                </a:solidFill>
                <a:latin typeface="+mn-lt"/>
              </a:rPr>
              <a:t>STAR Action Plan</a:t>
            </a:r>
            <a:endParaRPr lang="en-US" sz="4400" dirty="0">
              <a:solidFill>
                <a:schemeClr val="tx2"/>
              </a:solidFill>
              <a:latin typeface="+mn-lt"/>
            </a:endParaRPr>
          </a:p>
        </p:txBody>
      </p:sp>
      <p:grpSp>
        <p:nvGrpSpPr>
          <p:cNvPr id="2" name="Group 1"/>
          <p:cNvGrpSpPr/>
          <p:nvPr/>
        </p:nvGrpSpPr>
        <p:grpSpPr>
          <a:xfrm>
            <a:off x="2482438" y="3890647"/>
            <a:ext cx="5279676" cy="2246359"/>
            <a:chOff x="2779321" y="3615571"/>
            <a:chExt cx="5279676" cy="2246359"/>
          </a:xfrm>
        </p:grpSpPr>
        <p:pic>
          <p:nvPicPr>
            <p:cNvPr id="5" name="Picture 4" descr="CollegeMeeting2.jpg"/>
            <p:cNvPicPr>
              <a:picLocks noChangeAspect="1"/>
            </p:cNvPicPr>
            <p:nvPr/>
          </p:nvPicPr>
          <p:blipFill rotWithShape="1">
            <a:blip r:embed="rId2"/>
            <a:srcRect l="50000"/>
            <a:stretch/>
          </p:blipFill>
          <p:spPr>
            <a:xfrm flipH="1">
              <a:off x="2779321" y="3615571"/>
              <a:ext cx="1326820" cy="2246359"/>
            </a:xfrm>
            <a:prstGeom prst="rect">
              <a:avLst/>
            </a:prstGeom>
          </p:spPr>
        </p:pic>
        <p:pic>
          <p:nvPicPr>
            <p:cNvPr id="2050" name="Picture 2" descr="C:\Users\FINFac040113\Dropbox\FIN Stuff\STAR PCP\PCP\STAR Graphic Files\drawings\StudentParentConf.jpg"/>
            <p:cNvPicPr>
              <a:picLocks noChangeAspect="1" noChangeArrowheads="1"/>
            </p:cNvPicPr>
            <p:nvPr/>
          </p:nvPicPr>
          <p:blipFill rotWithShape="1">
            <a:blip r:embed="rId3">
              <a:extLst>
                <a:ext uri="{28A0092B-C50C-407E-A947-70E740481C1C}">
                  <a14:useLocalDpi xmlns:a14="http://schemas.microsoft.com/office/drawing/2010/main" val="0"/>
                </a:ext>
              </a:extLst>
            </a:blip>
            <a:srcRect l="59701" r="20897" b="5097"/>
            <a:stretch/>
          </p:blipFill>
          <p:spPr bwMode="auto">
            <a:xfrm>
              <a:off x="4106141" y="3890647"/>
              <a:ext cx="1175162" cy="1971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ry2.psd"/>
            <p:cNvPicPr>
              <a:picLocks noChangeAspect="1"/>
            </p:cNvPicPr>
            <p:nvPr/>
          </p:nvPicPr>
          <p:blipFill rotWithShape="1">
            <a:blip r:embed="rId4"/>
            <a:srcRect b="54289"/>
            <a:stretch/>
          </p:blipFill>
          <p:spPr>
            <a:xfrm>
              <a:off x="6793180" y="4101954"/>
              <a:ext cx="1265817" cy="1759976"/>
            </a:xfrm>
            <a:prstGeom prst="rect">
              <a:avLst/>
            </a:prstGeom>
          </p:spPr>
        </p:pic>
        <p:pic>
          <p:nvPicPr>
            <p:cNvPr id="7" name="Picture 6" descr="CollegeMeeting2.jpg"/>
            <p:cNvPicPr>
              <a:picLocks noChangeAspect="1"/>
            </p:cNvPicPr>
            <p:nvPr/>
          </p:nvPicPr>
          <p:blipFill rotWithShape="1">
            <a:blip r:embed="rId2"/>
            <a:srcRect r="50000" b="16827"/>
            <a:stretch/>
          </p:blipFill>
          <p:spPr>
            <a:xfrm flipH="1">
              <a:off x="5281303" y="3857460"/>
              <a:ext cx="1428750" cy="1868369"/>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828040"/>
            <a:ext cx="6591300" cy="3855720"/>
          </a:xfrm>
        </p:spPr>
        <p:txBody>
          <a:bodyPr/>
          <a:lstStyle/>
          <a:p>
            <a:pPr marL="0" indent="0">
              <a:spcBef>
                <a:spcPts val="0"/>
              </a:spcBef>
              <a:buNone/>
            </a:pPr>
            <a:r>
              <a:rPr lang="en-US" sz="2600" dirty="0"/>
              <a:t>The </a:t>
            </a:r>
            <a:r>
              <a:rPr lang="en-US" sz="2600" dirty="0" smtClean="0"/>
              <a:t>STAR PCP process focuses on the student and includes input from others (family</a:t>
            </a:r>
            <a:r>
              <a:rPr lang="en-US" sz="2600" dirty="0"/>
              <a:t>, </a:t>
            </a:r>
            <a:r>
              <a:rPr lang="en-US" sz="2600" dirty="0" smtClean="0"/>
              <a:t>friends, educators, etc.) </a:t>
            </a:r>
            <a:r>
              <a:rPr lang="en-US" sz="2600" dirty="0"/>
              <a:t>who can contribute to the student’s life </a:t>
            </a:r>
            <a:r>
              <a:rPr lang="en-US" sz="2600" dirty="0" smtClean="0"/>
              <a:t>plan.</a:t>
            </a:r>
            <a:r>
              <a:rPr lang="en-US" sz="2600" dirty="0" smtClean="0">
                <a:solidFill>
                  <a:srgbClr val="FF0000"/>
                </a:solidFill>
              </a:rPr>
              <a:t> </a:t>
            </a:r>
            <a:endParaRPr lang="en-US" sz="2600" dirty="0">
              <a:solidFill>
                <a:srgbClr val="FF0000"/>
              </a:solidFill>
            </a:endParaRPr>
          </a:p>
          <a:p>
            <a:pPr marL="0" indent="0">
              <a:spcBef>
                <a:spcPts val="0"/>
              </a:spcBef>
              <a:buNone/>
            </a:pPr>
            <a:endParaRPr lang="en-US" sz="2600" dirty="0" smtClean="0">
              <a:solidFill>
                <a:srgbClr val="FF0000"/>
              </a:solidFill>
            </a:endParaRPr>
          </a:p>
          <a:p>
            <a:pPr marL="0" indent="0">
              <a:spcBef>
                <a:spcPts val="0"/>
              </a:spcBef>
              <a:buNone/>
            </a:pPr>
            <a:r>
              <a:rPr lang="en-US" sz="2600" dirty="0" smtClean="0"/>
              <a:t>The STAR PCP process makes it possible to combine the student’s course of study, person-centered planning goals, and IEP goals into one coherent student plan.</a:t>
            </a:r>
          </a:p>
          <a:p>
            <a:pPr marL="0" indent="0">
              <a:buNone/>
            </a:pPr>
            <a:endParaRPr lang="en-US" sz="2800" dirty="0"/>
          </a:p>
        </p:txBody>
      </p:sp>
      <p:pic>
        <p:nvPicPr>
          <p:cNvPr id="4" name="Picture 3" descr="CollegeMeeting.jpg"/>
          <p:cNvPicPr>
            <a:picLocks noChangeAspect="1"/>
          </p:cNvPicPr>
          <p:nvPr/>
        </p:nvPicPr>
        <p:blipFill>
          <a:blip r:embed="rId2"/>
          <a:stretch>
            <a:fillRect/>
          </a:stretch>
        </p:blipFill>
        <p:spPr>
          <a:xfrm>
            <a:off x="2768600" y="4580917"/>
            <a:ext cx="5699088" cy="2039565"/>
          </a:xfrm>
          <a:prstGeom prst="rect">
            <a:avLst/>
          </a:prstGeom>
        </p:spPr>
      </p:pic>
    </p:spTree>
    <p:extLst>
      <p:ext uri="{BB962C8B-B14F-4D97-AF65-F5344CB8AC3E}">
        <p14:creationId xmlns:p14="http://schemas.microsoft.com/office/powerpoint/2010/main" val="3974366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600" y="1371600"/>
            <a:ext cx="7160568" cy="1574800"/>
          </a:xfrm>
        </p:spPr>
        <p:txBody>
          <a:bodyPr/>
          <a:lstStyle/>
          <a:p>
            <a:pPr marL="0" indent="0" eaLnBrk="1" hangingPunct="1">
              <a:buNone/>
              <a:defRPr/>
            </a:pPr>
            <a:r>
              <a:rPr lang="en-US" sz="2800" dirty="0"/>
              <a:t>Discuss </a:t>
            </a:r>
            <a:r>
              <a:rPr lang="en-US" sz="2800" dirty="0" smtClean="0"/>
              <a:t>the goals and objectives from the STAR Action Plan </a:t>
            </a:r>
            <a:r>
              <a:rPr lang="en-US" sz="2800" dirty="0"/>
              <a:t>as needed throughout the year, and schedule a new </a:t>
            </a:r>
            <a:r>
              <a:rPr lang="en-US" sz="2800" dirty="0" smtClean="0"/>
              <a:t>STAR PCP </a:t>
            </a:r>
            <a:r>
              <a:rPr lang="en-US" sz="2800" dirty="0"/>
              <a:t>if the student’s </a:t>
            </a:r>
            <a:r>
              <a:rPr lang="en-US" sz="2800" dirty="0" smtClean="0"/>
              <a:t>future plans change.  </a:t>
            </a:r>
            <a:endParaRPr lang="en-US" sz="2800" dirty="0"/>
          </a:p>
          <a:p>
            <a:pPr marL="0" indent="0" eaLnBrk="1" hangingPunct="1">
              <a:buFontTx/>
              <a:buNone/>
              <a:defRPr/>
            </a:pPr>
            <a:endParaRPr lang="en-US" dirty="0"/>
          </a:p>
        </p:txBody>
      </p:sp>
      <p:sp>
        <p:nvSpPr>
          <p:cNvPr id="5" name="Rectangle 4"/>
          <p:cNvSpPr/>
          <p:nvPr/>
        </p:nvSpPr>
        <p:spPr>
          <a:xfrm>
            <a:off x="1600200" y="685800"/>
            <a:ext cx="5299364" cy="769441"/>
          </a:xfrm>
          <a:prstGeom prst="rect">
            <a:avLst/>
          </a:prstGeom>
        </p:spPr>
        <p:txBody>
          <a:bodyPr wrap="square">
            <a:spAutoFit/>
          </a:bodyPr>
          <a:lstStyle/>
          <a:p>
            <a:r>
              <a:rPr lang="en-US" sz="4400" b="1" dirty="0" smtClean="0">
                <a:solidFill>
                  <a:schemeClr val="tx2"/>
                </a:solidFill>
                <a:latin typeface="+mn-lt"/>
              </a:rPr>
              <a:t>STAR Action Plan</a:t>
            </a:r>
            <a:endParaRPr lang="en-US" sz="4400" dirty="0">
              <a:solidFill>
                <a:schemeClr val="tx2"/>
              </a:solidFill>
              <a:latin typeface="+mn-lt"/>
            </a:endParaRPr>
          </a:p>
        </p:txBody>
      </p:sp>
      <p:pic>
        <p:nvPicPr>
          <p:cNvPr id="6" name="Picture 5" descr="Calendar.jpg"/>
          <p:cNvPicPr>
            <a:picLocks noChangeAspect="1"/>
          </p:cNvPicPr>
          <p:nvPr/>
        </p:nvPicPr>
        <p:blipFill>
          <a:blip r:embed="rId2"/>
          <a:stretch>
            <a:fillRect/>
          </a:stretch>
        </p:blipFill>
        <p:spPr>
          <a:xfrm>
            <a:off x="3880969" y="2994706"/>
            <a:ext cx="4736592" cy="366009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288" y="274638"/>
            <a:ext cx="7285512" cy="1236350"/>
          </a:xfrm>
        </p:spPr>
        <p:txBody>
          <a:bodyPr/>
          <a:lstStyle/>
          <a:p>
            <a:pPr algn="l"/>
            <a:r>
              <a:rPr lang="en-US" b="1" dirty="0"/>
              <a:t>STAR Action </a:t>
            </a:r>
            <a:r>
              <a:rPr lang="en-US" b="1" dirty="0" smtClean="0"/>
              <a:t>Plan</a:t>
            </a:r>
            <a:endParaRPr lang="en-US" dirty="0"/>
          </a:p>
        </p:txBody>
      </p:sp>
      <p:sp>
        <p:nvSpPr>
          <p:cNvPr id="34819" name="Rectangle 3"/>
          <p:cNvSpPr>
            <a:spLocks noGrp="1" noChangeArrowheads="1"/>
          </p:cNvSpPr>
          <p:nvPr>
            <p:ph idx="1"/>
          </p:nvPr>
        </p:nvSpPr>
        <p:spPr>
          <a:xfrm>
            <a:off x="1401288" y="1600200"/>
            <a:ext cx="7285512" cy="4895603"/>
          </a:xfrm>
        </p:spPr>
        <p:txBody>
          <a:bodyPr>
            <a:noAutofit/>
          </a:bodyPr>
          <a:lstStyle/>
          <a:p>
            <a:pPr marL="0" indent="0">
              <a:buNone/>
              <a:defRPr/>
            </a:pPr>
            <a:r>
              <a:rPr lang="en-US" sz="2800" dirty="0" smtClean="0"/>
              <a:t>The STAR Action </a:t>
            </a:r>
            <a:r>
              <a:rPr lang="en-US" sz="2800" dirty="0"/>
              <a:t>P</a:t>
            </a:r>
            <a:r>
              <a:rPr lang="en-US" sz="2800" dirty="0" smtClean="0"/>
              <a:t>lan should be reviewed regularly and updated at least annually.  The campus coordinator and the student will review each goal and assess the student’s progress </a:t>
            </a:r>
            <a:r>
              <a:rPr lang="en-US" sz="2800" dirty="0"/>
              <a:t>based on a </a:t>
            </a:r>
            <a:r>
              <a:rPr lang="en-US" sz="2800" dirty="0" smtClean="0"/>
              <a:t>five-point scale: </a:t>
            </a:r>
            <a:endParaRPr lang="en-US" sz="2800" dirty="0"/>
          </a:p>
          <a:p>
            <a:pPr marL="514350" lvl="1" indent="-514350">
              <a:spcBef>
                <a:spcPts val="600"/>
              </a:spcBef>
              <a:buFont typeface="+mj-lt"/>
              <a:buAutoNum type="arabicPeriod"/>
              <a:defRPr/>
            </a:pPr>
            <a:r>
              <a:rPr lang="en-US" dirty="0"/>
              <a:t>Not currently working on goal</a:t>
            </a:r>
          </a:p>
          <a:p>
            <a:pPr marL="514350" lvl="1" indent="-514350">
              <a:spcBef>
                <a:spcPts val="600"/>
              </a:spcBef>
              <a:buFont typeface="+mj-lt"/>
              <a:buAutoNum type="arabicPeriod"/>
              <a:defRPr/>
            </a:pPr>
            <a:r>
              <a:rPr lang="en-US" dirty="0" smtClean="0"/>
              <a:t>Planning early stages </a:t>
            </a:r>
            <a:r>
              <a:rPr lang="en-US" dirty="0"/>
              <a:t>of goal</a:t>
            </a:r>
          </a:p>
          <a:p>
            <a:pPr marL="514350" lvl="1" indent="-514350">
              <a:spcBef>
                <a:spcPts val="600"/>
              </a:spcBef>
              <a:buFont typeface="+mj-lt"/>
              <a:buAutoNum type="arabicPeriod"/>
              <a:defRPr/>
            </a:pPr>
            <a:r>
              <a:rPr lang="en-US" dirty="0"/>
              <a:t>Demonstrating </a:t>
            </a:r>
            <a:r>
              <a:rPr lang="en-US" dirty="0" smtClean="0"/>
              <a:t>minimum </a:t>
            </a:r>
            <a:r>
              <a:rPr lang="en-US" dirty="0"/>
              <a:t>progress on goal </a:t>
            </a:r>
          </a:p>
          <a:p>
            <a:pPr marL="514350" lvl="1" indent="-514350">
              <a:spcBef>
                <a:spcPts val="600"/>
              </a:spcBef>
              <a:buFont typeface="+mj-lt"/>
              <a:buAutoNum type="arabicPeriod"/>
              <a:defRPr/>
            </a:pPr>
            <a:r>
              <a:rPr lang="en-US" dirty="0"/>
              <a:t>Making satisfactory progress on goal</a:t>
            </a:r>
          </a:p>
          <a:p>
            <a:pPr marL="514350" lvl="1" indent="-514350">
              <a:spcBef>
                <a:spcPts val="600"/>
              </a:spcBef>
              <a:buFont typeface="+mj-lt"/>
              <a:buAutoNum type="arabicPeriod"/>
              <a:defRPr/>
            </a:pPr>
            <a:r>
              <a:rPr lang="en-US" dirty="0"/>
              <a:t>Reached goal </a:t>
            </a:r>
            <a:endParaRPr lang="en-US" dirty="0" smtClean="0"/>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625600" y="724768"/>
            <a:ext cx="6574582" cy="861864"/>
          </a:xfrm>
        </p:spPr>
        <p:txBody>
          <a:bodyPr/>
          <a:lstStyle/>
          <a:p>
            <a:pPr algn="l"/>
            <a:r>
              <a:rPr lang="en-US" b="1" dirty="0" smtClean="0"/>
              <a:t>STAR Exit PCP</a:t>
            </a:r>
          </a:p>
        </p:txBody>
      </p:sp>
      <p:sp>
        <p:nvSpPr>
          <p:cNvPr id="3" name="Content Placeholder 2"/>
          <p:cNvSpPr>
            <a:spLocks noGrp="1"/>
          </p:cNvSpPr>
          <p:nvPr>
            <p:ph idx="1"/>
          </p:nvPr>
        </p:nvSpPr>
        <p:spPr>
          <a:xfrm>
            <a:off x="1600200" y="1676400"/>
            <a:ext cx="7056120" cy="2377440"/>
          </a:xfrm>
        </p:spPr>
        <p:txBody>
          <a:bodyPr>
            <a:normAutofit/>
          </a:bodyPr>
          <a:lstStyle/>
          <a:p>
            <a:pPr marL="0" indent="0">
              <a:buNone/>
              <a:defRPr/>
            </a:pPr>
            <a:r>
              <a:rPr lang="en-US" sz="2800" dirty="0" smtClean="0"/>
              <a:t>The STAR Exit PCP is an option for students graduating or exiting the program. At the completion of this process, the student will receive a list of community and agency resources tailored to their long-term goals.  </a:t>
            </a:r>
          </a:p>
        </p:txBody>
      </p:sp>
      <p:pic>
        <p:nvPicPr>
          <p:cNvPr id="6" name="Picture 5" descr="CollegeMeetingFuture.jpg"/>
          <p:cNvPicPr>
            <a:picLocks noChangeAspect="1"/>
          </p:cNvPicPr>
          <p:nvPr/>
        </p:nvPicPr>
        <p:blipFill>
          <a:blip r:embed="rId2"/>
          <a:stretch>
            <a:fillRect/>
          </a:stretch>
        </p:blipFill>
        <p:spPr>
          <a:xfrm>
            <a:off x="1932432" y="4004984"/>
            <a:ext cx="6309868" cy="225814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25798" y="169332"/>
            <a:ext cx="4243781" cy="461665"/>
          </a:xfrm>
          <a:prstGeom prst="rect">
            <a:avLst/>
          </a:prstGeom>
          <a:noFill/>
        </p:spPr>
        <p:txBody>
          <a:bodyPr wrap="square" rtlCol="0">
            <a:spAutoFit/>
          </a:bodyPr>
          <a:lstStyle/>
          <a:p>
            <a:r>
              <a:rPr lang="en-US" dirty="0">
                <a:latin typeface="+mn-lt"/>
              </a:rPr>
              <a:t>________________</a:t>
            </a:r>
            <a:r>
              <a:rPr lang="en-US" sz="2400" dirty="0">
                <a:latin typeface="+mn-lt"/>
              </a:rPr>
              <a:t>’s </a:t>
            </a:r>
            <a:r>
              <a:rPr lang="en-US" sz="2400" dirty="0" smtClean="0">
                <a:latin typeface="+mn-lt"/>
              </a:rPr>
              <a:t>Exit STAR </a:t>
            </a:r>
            <a:r>
              <a:rPr lang="en-US" sz="2400" dirty="0">
                <a:latin typeface="+mn-lt"/>
              </a:rPr>
              <a:t>Chart</a:t>
            </a:r>
          </a:p>
        </p:txBody>
      </p:sp>
      <p:grpSp>
        <p:nvGrpSpPr>
          <p:cNvPr id="13" name="Group 12"/>
          <p:cNvGrpSpPr/>
          <p:nvPr/>
        </p:nvGrpSpPr>
        <p:grpSpPr>
          <a:xfrm>
            <a:off x="1778000" y="76200"/>
            <a:ext cx="6557645" cy="6608674"/>
            <a:chOff x="1778000" y="76200"/>
            <a:chExt cx="6557645" cy="6608674"/>
          </a:xfrm>
        </p:grpSpPr>
        <p:grpSp>
          <p:nvGrpSpPr>
            <p:cNvPr id="11" name="Group 10"/>
            <p:cNvGrpSpPr/>
            <p:nvPr/>
          </p:nvGrpSpPr>
          <p:grpSpPr>
            <a:xfrm>
              <a:off x="1778000" y="715433"/>
              <a:ext cx="6557645" cy="5969441"/>
              <a:chOff x="1854200" y="639233"/>
              <a:chExt cx="6557645" cy="5969441"/>
            </a:xfrm>
          </p:grpSpPr>
          <p:pic>
            <p:nvPicPr>
              <p:cNvPr id="4" name="Picture 3" descr="ExitStar.tiff"/>
              <p:cNvPicPr>
                <a:picLocks noChangeAspect="1"/>
              </p:cNvPicPr>
              <p:nvPr/>
            </p:nvPicPr>
            <p:blipFill>
              <a:blip r:embed="rId2"/>
              <a:srcRect t="8632"/>
              <a:stretch>
                <a:fillRect/>
              </a:stretch>
            </p:blipFill>
            <p:spPr>
              <a:xfrm>
                <a:off x="1916906" y="778933"/>
                <a:ext cx="6494939" cy="5825067"/>
              </a:xfrm>
              <a:prstGeom prst="rect">
                <a:avLst/>
              </a:prstGeom>
            </p:spPr>
          </p:pic>
          <p:pic>
            <p:nvPicPr>
              <p:cNvPr id="5" name="Picture 4" descr="IconAcad.jpg"/>
              <p:cNvPicPr>
                <a:picLocks noChangeAspect="1"/>
              </p:cNvPicPr>
              <p:nvPr/>
            </p:nvPicPr>
            <p:blipFill>
              <a:blip r:embed="rId3"/>
              <a:stretch>
                <a:fillRect/>
              </a:stretch>
            </p:blipFill>
            <p:spPr>
              <a:xfrm>
                <a:off x="6815666" y="639233"/>
                <a:ext cx="588874" cy="588874"/>
              </a:xfrm>
              <a:prstGeom prst="rect">
                <a:avLst/>
              </a:prstGeom>
            </p:spPr>
          </p:pic>
          <p:pic>
            <p:nvPicPr>
              <p:cNvPr id="6" name="Picture 5" descr="IconCommun.jpg"/>
              <p:cNvPicPr>
                <a:picLocks noChangeAspect="1"/>
              </p:cNvPicPr>
              <p:nvPr/>
            </p:nvPicPr>
            <p:blipFill>
              <a:blip r:embed="rId4"/>
              <a:stretch>
                <a:fillRect/>
              </a:stretch>
            </p:blipFill>
            <p:spPr>
              <a:xfrm>
                <a:off x="1854200" y="4241800"/>
                <a:ext cx="588874" cy="591503"/>
              </a:xfrm>
              <a:prstGeom prst="rect">
                <a:avLst/>
              </a:prstGeom>
            </p:spPr>
          </p:pic>
          <p:pic>
            <p:nvPicPr>
              <p:cNvPr id="7" name="Picture 6" descr="IconEmploy.jpg"/>
              <p:cNvPicPr>
                <a:picLocks noChangeAspect="1"/>
              </p:cNvPicPr>
              <p:nvPr/>
            </p:nvPicPr>
            <p:blipFill>
              <a:blip r:embed="rId5"/>
              <a:stretch>
                <a:fillRect/>
              </a:stretch>
            </p:blipFill>
            <p:spPr>
              <a:xfrm>
                <a:off x="3073400" y="774700"/>
                <a:ext cx="588874" cy="588874"/>
              </a:xfrm>
              <a:prstGeom prst="rect">
                <a:avLst/>
              </a:prstGeom>
            </p:spPr>
          </p:pic>
          <p:pic>
            <p:nvPicPr>
              <p:cNvPr id="8" name="Picture 7" descr="IconIndep.jpg"/>
              <p:cNvPicPr>
                <a:picLocks noChangeAspect="1"/>
              </p:cNvPicPr>
              <p:nvPr/>
            </p:nvPicPr>
            <p:blipFill>
              <a:blip r:embed="rId6"/>
              <a:stretch>
                <a:fillRect/>
              </a:stretch>
            </p:blipFill>
            <p:spPr>
              <a:xfrm>
                <a:off x="7772400" y="4203700"/>
                <a:ext cx="588874" cy="588874"/>
              </a:xfrm>
              <a:prstGeom prst="rect">
                <a:avLst/>
              </a:prstGeom>
            </p:spPr>
          </p:pic>
          <p:pic>
            <p:nvPicPr>
              <p:cNvPr id="9" name="Picture 8" descr="IconSelf.jpg"/>
              <p:cNvPicPr>
                <a:picLocks noChangeAspect="1"/>
              </p:cNvPicPr>
              <p:nvPr/>
            </p:nvPicPr>
            <p:blipFill>
              <a:blip r:embed="rId7"/>
              <a:stretch>
                <a:fillRect/>
              </a:stretch>
            </p:blipFill>
            <p:spPr>
              <a:xfrm>
                <a:off x="4876800" y="6019800"/>
                <a:ext cx="594131" cy="588874"/>
              </a:xfrm>
              <a:prstGeom prst="rect">
                <a:avLst/>
              </a:prstGeom>
            </p:spPr>
          </p:pic>
        </p:grpSp>
        <p:pic>
          <p:nvPicPr>
            <p:cNvPr id="12" name="Picture 11" descr="SUZIE.jpg"/>
            <p:cNvPicPr>
              <a:picLocks noChangeAspect="1"/>
            </p:cNvPicPr>
            <p:nvPr/>
          </p:nvPicPr>
          <p:blipFill>
            <a:blip r:embed="rId8">
              <a:lum contrast="44000"/>
            </a:blip>
            <a:srcRect t="7520" r="4242" b="11926"/>
            <a:stretch>
              <a:fillRect/>
            </a:stretch>
          </p:blipFill>
          <p:spPr>
            <a:xfrm>
              <a:off x="3581400" y="76200"/>
              <a:ext cx="1542287" cy="409941"/>
            </a:xfrm>
            <a:prstGeom prst="rect">
              <a:avLst/>
            </a:prstGeom>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752933" y="2848589"/>
            <a:ext cx="3138561" cy="3196611"/>
            <a:chOff x="5752933" y="2848589"/>
            <a:chExt cx="3138561" cy="3196611"/>
          </a:xfrm>
        </p:grpSpPr>
        <p:grpSp>
          <p:nvGrpSpPr>
            <p:cNvPr id="29" name="Group 28"/>
            <p:cNvGrpSpPr/>
            <p:nvPr/>
          </p:nvGrpSpPr>
          <p:grpSpPr>
            <a:xfrm>
              <a:off x="5752933" y="3188159"/>
              <a:ext cx="3138561" cy="2857041"/>
              <a:chOff x="5421791" y="3207637"/>
              <a:chExt cx="3722209" cy="3388337"/>
            </a:xfrm>
          </p:grpSpPr>
          <p:pic>
            <p:nvPicPr>
              <p:cNvPr id="13" name="Picture 12" descr="ExitStar.tiff"/>
              <p:cNvPicPr>
                <a:picLocks noChangeAspect="1"/>
              </p:cNvPicPr>
              <p:nvPr/>
            </p:nvPicPr>
            <p:blipFill>
              <a:blip r:embed="rId2"/>
              <a:srcRect t="8632"/>
              <a:stretch>
                <a:fillRect/>
              </a:stretch>
            </p:blipFill>
            <p:spPr>
              <a:xfrm>
                <a:off x="5457384" y="3286933"/>
                <a:ext cx="3686616" cy="3306388"/>
              </a:xfrm>
              <a:prstGeom prst="rect">
                <a:avLst/>
              </a:prstGeom>
            </p:spPr>
          </p:pic>
          <p:pic>
            <p:nvPicPr>
              <p:cNvPr id="14" name="Picture 13" descr="IconAcad.jpg"/>
              <p:cNvPicPr>
                <a:picLocks noChangeAspect="1"/>
              </p:cNvPicPr>
              <p:nvPr/>
            </p:nvPicPr>
            <p:blipFill>
              <a:blip r:embed="rId3"/>
              <a:stretch>
                <a:fillRect/>
              </a:stretch>
            </p:blipFill>
            <p:spPr>
              <a:xfrm>
                <a:off x="8237987" y="3207637"/>
                <a:ext cx="334253" cy="334253"/>
              </a:xfrm>
              <a:prstGeom prst="rect">
                <a:avLst/>
              </a:prstGeom>
            </p:spPr>
          </p:pic>
          <p:pic>
            <p:nvPicPr>
              <p:cNvPr id="15" name="Picture 14" descr="IconCommun.jpg"/>
              <p:cNvPicPr>
                <a:picLocks noChangeAspect="1"/>
              </p:cNvPicPr>
              <p:nvPr/>
            </p:nvPicPr>
            <p:blipFill>
              <a:blip r:embed="rId4"/>
              <a:stretch>
                <a:fillRect/>
              </a:stretch>
            </p:blipFill>
            <p:spPr>
              <a:xfrm>
                <a:off x="5421791" y="5252504"/>
                <a:ext cx="334253" cy="335745"/>
              </a:xfrm>
              <a:prstGeom prst="rect">
                <a:avLst/>
              </a:prstGeom>
            </p:spPr>
          </p:pic>
          <p:pic>
            <p:nvPicPr>
              <p:cNvPr id="16" name="Picture 15" descr="IconEmploy.jpg"/>
              <p:cNvPicPr>
                <a:picLocks noChangeAspect="1"/>
              </p:cNvPicPr>
              <p:nvPr/>
            </p:nvPicPr>
            <p:blipFill>
              <a:blip r:embed="rId5"/>
              <a:stretch>
                <a:fillRect/>
              </a:stretch>
            </p:blipFill>
            <p:spPr>
              <a:xfrm>
                <a:off x="6113826" y="3284530"/>
                <a:ext cx="334253" cy="334253"/>
              </a:xfrm>
              <a:prstGeom prst="rect">
                <a:avLst/>
              </a:prstGeom>
            </p:spPr>
          </p:pic>
          <p:pic>
            <p:nvPicPr>
              <p:cNvPr id="17" name="Picture 16" descr="IconIndep.jpg"/>
              <p:cNvPicPr>
                <a:picLocks noChangeAspect="1"/>
              </p:cNvPicPr>
              <p:nvPr/>
            </p:nvPicPr>
            <p:blipFill>
              <a:blip r:embed="rId6"/>
              <a:stretch>
                <a:fillRect/>
              </a:stretch>
            </p:blipFill>
            <p:spPr>
              <a:xfrm>
                <a:off x="8781042" y="5230878"/>
                <a:ext cx="334253" cy="334253"/>
              </a:xfrm>
              <a:prstGeom prst="rect">
                <a:avLst/>
              </a:prstGeom>
            </p:spPr>
          </p:pic>
          <p:pic>
            <p:nvPicPr>
              <p:cNvPr id="18" name="Picture 17" descr="IconSelf.jpg"/>
              <p:cNvPicPr>
                <a:picLocks noChangeAspect="1"/>
              </p:cNvPicPr>
              <p:nvPr/>
            </p:nvPicPr>
            <p:blipFill>
              <a:blip r:embed="rId7"/>
              <a:stretch>
                <a:fillRect/>
              </a:stretch>
            </p:blipFill>
            <p:spPr>
              <a:xfrm>
                <a:off x="7137460" y="6261721"/>
                <a:ext cx="337237" cy="334253"/>
              </a:xfrm>
              <a:prstGeom prst="rect">
                <a:avLst/>
              </a:prstGeom>
            </p:spPr>
          </p:pic>
        </p:grpSp>
        <p:grpSp>
          <p:nvGrpSpPr>
            <p:cNvPr id="33" name="Group 32"/>
            <p:cNvGrpSpPr/>
            <p:nvPr/>
          </p:nvGrpSpPr>
          <p:grpSpPr>
            <a:xfrm>
              <a:off x="6353498" y="2848589"/>
              <a:ext cx="2142802" cy="307777"/>
              <a:chOff x="6184898" y="2720541"/>
              <a:chExt cx="2297955" cy="343988"/>
            </a:xfrm>
          </p:grpSpPr>
          <p:sp>
            <p:nvSpPr>
              <p:cNvPr id="28" name="TextBox 27"/>
              <p:cNvSpPr txBox="1"/>
              <p:nvPr/>
            </p:nvSpPr>
            <p:spPr>
              <a:xfrm>
                <a:off x="6184898" y="2720541"/>
                <a:ext cx="2297955" cy="343988"/>
              </a:xfrm>
              <a:prstGeom prst="rect">
                <a:avLst/>
              </a:prstGeom>
              <a:noFill/>
            </p:spPr>
            <p:txBody>
              <a:bodyPr wrap="square" rtlCol="0">
                <a:spAutoFit/>
              </a:bodyPr>
              <a:lstStyle/>
              <a:p>
                <a:r>
                  <a:rPr lang="en-US" sz="1400">
                    <a:latin typeface="+mn-lt"/>
                  </a:rPr>
                  <a:t>__________’s STAR Chart</a:t>
                </a:r>
              </a:p>
            </p:txBody>
          </p:sp>
          <p:pic>
            <p:nvPicPr>
              <p:cNvPr id="12" name="Picture 11" descr="SUZIE.jpg"/>
              <p:cNvPicPr>
                <a:picLocks noChangeAspect="1"/>
              </p:cNvPicPr>
              <p:nvPr/>
            </p:nvPicPr>
            <p:blipFill>
              <a:blip r:embed="rId8">
                <a:lum contrast="44000"/>
              </a:blip>
              <a:srcRect t="7520" r="4242" b="11926"/>
              <a:stretch>
                <a:fillRect/>
              </a:stretch>
            </p:blipFill>
            <p:spPr>
              <a:xfrm>
                <a:off x="6280326" y="2730500"/>
                <a:ext cx="875423" cy="232688"/>
              </a:xfrm>
              <a:prstGeom prst="rect">
                <a:avLst/>
              </a:prstGeom>
            </p:spPr>
          </p:pic>
        </p:grpSp>
      </p:grpSp>
      <p:sp>
        <p:nvSpPr>
          <p:cNvPr id="3" name="Content Placeholder 2"/>
          <p:cNvSpPr>
            <a:spLocks noGrp="1"/>
          </p:cNvSpPr>
          <p:nvPr>
            <p:ph idx="1"/>
          </p:nvPr>
        </p:nvSpPr>
        <p:spPr>
          <a:xfrm>
            <a:off x="1625600" y="1689100"/>
            <a:ext cx="7232576" cy="4432300"/>
          </a:xfrm>
        </p:spPr>
        <p:txBody>
          <a:bodyPr/>
          <a:lstStyle/>
          <a:p>
            <a:pPr marL="0" indent="0">
              <a:buNone/>
              <a:defRPr/>
            </a:pPr>
            <a:r>
              <a:rPr lang="en-US" sz="2800" dirty="0"/>
              <a:t>Helps student think about the future and plan goals and support needs for:</a:t>
            </a:r>
            <a:endParaRPr lang="en-US" sz="2800" dirty="0" smtClean="0"/>
          </a:p>
          <a:p>
            <a:pPr marL="731520" indent="0">
              <a:spcBef>
                <a:spcPts val="1600"/>
              </a:spcBef>
              <a:buNone/>
              <a:defRPr/>
            </a:pPr>
            <a:r>
              <a:rPr lang="en-US" sz="2600" b="1" dirty="0" smtClean="0">
                <a:solidFill>
                  <a:schemeClr val="accent3"/>
                </a:solidFill>
              </a:rPr>
              <a:t>Employment</a:t>
            </a:r>
            <a:endParaRPr lang="en-US" sz="2600" b="1" dirty="0">
              <a:solidFill>
                <a:schemeClr val="accent3"/>
              </a:solidFill>
            </a:endParaRPr>
          </a:p>
          <a:p>
            <a:pPr marL="731520" indent="0">
              <a:spcBef>
                <a:spcPts val="1600"/>
              </a:spcBef>
              <a:buNone/>
              <a:defRPr/>
            </a:pPr>
            <a:r>
              <a:rPr lang="en-US" sz="2600" b="1" dirty="0">
                <a:solidFill>
                  <a:schemeClr val="tx2"/>
                </a:solidFill>
              </a:rPr>
              <a:t>Lifelong Learning</a:t>
            </a:r>
          </a:p>
          <a:p>
            <a:pPr marL="731520" indent="0">
              <a:spcBef>
                <a:spcPts val="1600"/>
              </a:spcBef>
              <a:buNone/>
              <a:defRPr/>
            </a:pPr>
            <a:r>
              <a:rPr lang="en-US" sz="2600" b="1" dirty="0">
                <a:solidFill>
                  <a:schemeClr val="accent2"/>
                </a:solidFill>
              </a:rPr>
              <a:t>Community Engagement</a:t>
            </a:r>
          </a:p>
          <a:p>
            <a:pPr marL="731520" indent="0">
              <a:spcBef>
                <a:spcPts val="1600"/>
              </a:spcBef>
              <a:buNone/>
              <a:defRPr/>
            </a:pPr>
            <a:r>
              <a:rPr lang="en-US" sz="2600" b="1" dirty="0">
                <a:solidFill>
                  <a:schemeClr val="bg2">
                    <a:lumMod val="50000"/>
                  </a:schemeClr>
                </a:solidFill>
              </a:rPr>
              <a:t>Independent Living</a:t>
            </a:r>
          </a:p>
          <a:p>
            <a:pPr marL="731520" indent="0">
              <a:spcBef>
                <a:spcPts val="1600"/>
              </a:spcBef>
              <a:buNone/>
              <a:defRPr/>
            </a:pPr>
            <a:r>
              <a:rPr lang="en-US" sz="2600" b="1" dirty="0">
                <a:solidFill>
                  <a:schemeClr val="accent6"/>
                </a:solidFill>
              </a:rPr>
              <a:t>Self-Determination</a:t>
            </a:r>
            <a:endParaRPr lang="en-US" sz="2600" b="1" dirty="0"/>
          </a:p>
        </p:txBody>
      </p:sp>
      <p:sp>
        <p:nvSpPr>
          <p:cNvPr id="4" name="Title 1"/>
          <p:cNvSpPr>
            <a:spLocks noGrp="1"/>
          </p:cNvSpPr>
          <p:nvPr>
            <p:ph type="title"/>
          </p:nvPr>
        </p:nvSpPr>
        <p:spPr>
          <a:xfrm>
            <a:off x="1625600" y="774700"/>
            <a:ext cx="6574582" cy="762000"/>
          </a:xfrm>
        </p:spPr>
        <p:txBody>
          <a:bodyPr/>
          <a:lstStyle/>
          <a:p>
            <a:pPr algn="l"/>
            <a:r>
              <a:rPr lang="en-US" b="1" dirty="0" smtClean="0"/>
              <a:t>STAR Exit PCP</a:t>
            </a:r>
          </a:p>
        </p:txBody>
      </p:sp>
      <p:grpSp>
        <p:nvGrpSpPr>
          <p:cNvPr id="30" name="Group 29"/>
          <p:cNvGrpSpPr/>
          <p:nvPr/>
        </p:nvGrpSpPr>
        <p:grpSpPr>
          <a:xfrm>
            <a:off x="1752600" y="2743200"/>
            <a:ext cx="533398" cy="2934451"/>
            <a:chOff x="1854200" y="2654300"/>
            <a:chExt cx="594131" cy="3268574"/>
          </a:xfrm>
        </p:grpSpPr>
        <p:pic>
          <p:nvPicPr>
            <p:cNvPr id="5" name="Picture 4" descr="IconAcad.jpg"/>
            <p:cNvPicPr>
              <a:picLocks noChangeAspect="1"/>
            </p:cNvPicPr>
            <p:nvPr/>
          </p:nvPicPr>
          <p:blipFill>
            <a:blip r:embed="rId3"/>
            <a:stretch>
              <a:fillRect/>
            </a:stretch>
          </p:blipFill>
          <p:spPr>
            <a:xfrm>
              <a:off x="1854200" y="3340100"/>
              <a:ext cx="588874" cy="588874"/>
            </a:xfrm>
            <a:prstGeom prst="rect">
              <a:avLst/>
            </a:prstGeom>
          </p:spPr>
        </p:pic>
        <p:pic>
          <p:nvPicPr>
            <p:cNvPr id="6" name="Picture 5" descr="IconCommun.jpg"/>
            <p:cNvPicPr>
              <a:picLocks noChangeAspect="1"/>
            </p:cNvPicPr>
            <p:nvPr/>
          </p:nvPicPr>
          <p:blipFill>
            <a:blip r:embed="rId4"/>
            <a:stretch>
              <a:fillRect/>
            </a:stretch>
          </p:blipFill>
          <p:spPr>
            <a:xfrm>
              <a:off x="1854200" y="4013200"/>
              <a:ext cx="588874" cy="591503"/>
            </a:xfrm>
            <a:prstGeom prst="rect">
              <a:avLst/>
            </a:prstGeom>
          </p:spPr>
        </p:pic>
        <p:pic>
          <p:nvPicPr>
            <p:cNvPr id="7" name="Picture 6" descr="IconEmploy.jpg"/>
            <p:cNvPicPr>
              <a:picLocks noChangeAspect="1"/>
            </p:cNvPicPr>
            <p:nvPr/>
          </p:nvPicPr>
          <p:blipFill>
            <a:blip r:embed="rId5"/>
            <a:stretch>
              <a:fillRect/>
            </a:stretch>
          </p:blipFill>
          <p:spPr>
            <a:xfrm>
              <a:off x="1854200" y="2654300"/>
              <a:ext cx="588874" cy="588874"/>
            </a:xfrm>
            <a:prstGeom prst="rect">
              <a:avLst/>
            </a:prstGeom>
          </p:spPr>
        </p:pic>
        <p:pic>
          <p:nvPicPr>
            <p:cNvPr id="8" name="Picture 7" descr="IconIndep.jpg"/>
            <p:cNvPicPr>
              <a:picLocks noChangeAspect="1"/>
            </p:cNvPicPr>
            <p:nvPr/>
          </p:nvPicPr>
          <p:blipFill>
            <a:blip r:embed="rId6"/>
            <a:stretch>
              <a:fillRect/>
            </a:stretch>
          </p:blipFill>
          <p:spPr>
            <a:xfrm>
              <a:off x="1854200" y="4673600"/>
              <a:ext cx="588874" cy="588874"/>
            </a:xfrm>
            <a:prstGeom prst="rect">
              <a:avLst/>
            </a:prstGeom>
          </p:spPr>
        </p:pic>
        <p:pic>
          <p:nvPicPr>
            <p:cNvPr id="9" name="Picture 8" descr="IconSelf.jpg"/>
            <p:cNvPicPr>
              <a:picLocks noChangeAspect="1"/>
            </p:cNvPicPr>
            <p:nvPr/>
          </p:nvPicPr>
          <p:blipFill>
            <a:blip r:embed="rId7"/>
            <a:stretch>
              <a:fillRect/>
            </a:stretch>
          </p:blipFill>
          <p:spPr>
            <a:xfrm>
              <a:off x="1854200" y="5334000"/>
              <a:ext cx="594131" cy="588874"/>
            </a:xfrm>
            <a:prstGeom prst="rect">
              <a:avLst/>
            </a:prstGeom>
          </p:spPr>
        </p:pic>
      </p:grpSp>
    </p:spTree>
    <p:extLst>
      <p:ext uri="{BB962C8B-B14F-4D97-AF65-F5344CB8AC3E}">
        <p14:creationId xmlns:p14="http://schemas.microsoft.com/office/powerpoint/2010/main" val="1955768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0035" y="179635"/>
            <a:ext cx="7813965" cy="1143000"/>
          </a:xfrm>
        </p:spPr>
        <p:txBody>
          <a:bodyPr/>
          <a:lstStyle/>
          <a:p>
            <a:pPr algn="l"/>
            <a:r>
              <a:rPr lang="en-US" sz="4000" b="1" dirty="0" smtClean="0"/>
              <a:t>Resource Guide for Exiting Students</a:t>
            </a:r>
            <a:endParaRPr lang="en-US" sz="4000" b="1" dirty="0"/>
          </a:p>
        </p:txBody>
      </p:sp>
      <p:sp>
        <p:nvSpPr>
          <p:cNvPr id="6" name="Content Placeholder 5"/>
          <p:cNvSpPr>
            <a:spLocks noGrp="1"/>
          </p:cNvSpPr>
          <p:nvPr>
            <p:ph sz="half" idx="1"/>
          </p:nvPr>
        </p:nvSpPr>
        <p:spPr>
          <a:xfrm>
            <a:off x="1318161" y="1531917"/>
            <a:ext cx="4037610" cy="4880758"/>
          </a:xfrm>
        </p:spPr>
        <p:txBody>
          <a:bodyPr>
            <a:normAutofit fontScale="92500" lnSpcReduction="10000"/>
          </a:bodyPr>
          <a:lstStyle/>
          <a:p>
            <a:pPr>
              <a:buClr>
                <a:srgbClr val="176885"/>
              </a:buClr>
            </a:pPr>
            <a:r>
              <a:rPr lang="en-US" dirty="0" smtClean="0"/>
              <a:t>The </a:t>
            </a:r>
            <a:r>
              <a:rPr lang="en-US" i="1" dirty="0" smtClean="0"/>
              <a:t>Resource Guide </a:t>
            </a:r>
            <a:r>
              <a:rPr lang="en-US" dirty="0" smtClean="0"/>
              <a:t>is a separate document that is given to students who are exiting from the program.</a:t>
            </a:r>
          </a:p>
          <a:p>
            <a:pPr>
              <a:buClr>
                <a:srgbClr val="176885"/>
              </a:buClr>
            </a:pPr>
            <a:r>
              <a:rPr lang="en-US" dirty="0" smtClean="0"/>
              <a:t>A draft of the document can be filled out at the STAR Exit PCP meeting by the teacher.</a:t>
            </a:r>
          </a:p>
          <a:p>
            <a:pPr>
              <a:buClr>
                <a:srgbClr val="176885"/>
              </a:buClr>
            </a:pPr>
            <a:r>
              <a:rPr lang="en-US" dirty="0" smtClean="0"/>
              <a:t>The teacher, student, and parent(s) can finalize the document at a later date.</a:t>
            </a:r>
            <a:endParaRPr lang="en-US"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3447" y="1600200"/>
            <a:ext cx="3421794" cy="4428204"/>
          </a:xfrm>
        </p:spPr>
      </p:pic>
    </p:spTree>
    <p:extLst>
      <p:ext uri="{BB962C8B-B14F-4D97-AF65-F5344CB8AC3E}">
        <p14:creationId xmlns:p14="http://schemas.microsoft.com/office/powerpoint/2010/main" val="39983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912" y="1757908"/>
            <a:ext cx="7264779" cy="3692866"/>
          </a:xfrm>
        </p:spPr>
        <p:txBody>
          <a:bodyPr/>
          <a:lstStyle/>
          <a:p>
            <a:pPr marL="0" indent="0" eaLnBrk="1" hangingPunct="1">
              <a:spcBef>
                <a:spcPts val="1368"/>
              </a:spcBef>
              <a:buFontTx/>
              <a:buNone/>
              <a:defRPr/>
            </a:pPr>
            <a:r>
              <a:rPr lang="en-US" sz="2400" dirty="0" smtClean="0"/>
              <a:t>If you have any questions or need more information, contact: </a:t>
            </a:r>
            <a:endParaRPr lang="en-US" sz="2400" dirty="0"/>
          </a:p>
          <a:p>
            <a:pPr marL="0" indent="0" eaLnBrk="1" hangingPunct="1">
              <a:spcBef>
                <a:spcPts val="1368"/>
              </a:spcBef>
              <a:buFontTx/>
              <a:buNone/>
              <a:defRPr/>
            </a:pPr>
            <a:r>
              <a:rPr lang="en-US" sz="2400" dirty="0" err="1"/>
              <a:t>Mickie</a:t>
            </a:r>
            <a:r>
              <a:rPr lang="en-US" sz="2400" dirty="0"/>
              <a:t> Hayes - </a:t>
            </a:r>
            <a:r>
              <a:rPr lang="en-US" sz="2400" dirty="0">
                <a:hlinkClick r:id="rId2"/>
              </a:rPr>
              <a:t>mhayes6@mail.usf.edu</a:t>
            </a:r>
            <a:endParaRPr lang="en-US" sz="2400" dirty="0"/>
          </a:p>
          <a:p>
            <a:pPr marL="0" indent="0" eaLnBrk="1" hangingPunct="1">
              <a:spcBef>
                <a:spcPts val="1368"/>
              </a:spcBef>
              <a:buFontTx/>
              <a:buNone/>
              <a:defRPr/>
            </a:pPr>
            <a:r>
              <a:rPr lang="en-US" sz="2400" dirty="0"/>
              <a:t>Mike Muldoon - </a:t>
            </a:r>
            <a:r>
              <a:rPr lang="en-US" sz="2400" dirty="0" smtClean="0">
                <a:hlinkClick r:id="rId3"/>
              </a:rPr>
              <a:t>mmuldoon@mail.usf.edu</a:t>
            </a:r>
            <a:r>
              <a:rPr lang="en-US" sz="2400" dirty="0" smtClean="0"/>
              <a:t> </a:t>
            </a:r>
          </a:p>
          <a:p>
            <a:pPr marL="0" indent="0" eaLnBrk="1" hangingPunct="1">
              <a:spcBef>
                <a:spcPts val="1368"/>
              </a:spcBef>
              <a:buFontTx/>
              <a:buNone/>
              <a:defRPr/>
            </a:pPr>
            <a:endParaRPr lang="en-US" sz="2400" dirty="0"/>
          </a:p>
          <a:p>
            <a:pPr marL="0" indent="0" algn="ctr" eaLnBrk="1" hangingPunct="1">
              <a:spcBef>
                <a:spcPts val="1368"/>
              </a:spcBef>
              <a:buNone/>
              <a:defRPr/>
            </a:pPr>
            <a:r>
              <a:rPr lang="en-US" sz="2400" b="1" dirty="0" smtClean="0"/>
              <a:t>Download STAR PCP materials at</a:t>
            </a:r>
            <a:r>
              <a:rPr lang="en-US" sz="2400" b="1" dirty="0"/>
              <a:t>: </a:t>
            </a:r>
            <a:r>
              <a:rPr lang="en-US" sz="2400" b="1" dirty="0">
                <a:solidFill>
                  <a:schemeClr val="tx2">
                    <a:lumMod val="75000"/>
                  </a:schemeClr>
                </a:solidFill>
                <a:hlinkClick r:id="rId4"/>
              </a:rPr>
              <a:t>www.fltpsid.info</a:t>
            </a:r>
            <a:r>
              <a:rPr lang="en-US" sz="2400" b="1" dirty="0"/>
              <a:t> </a:t>
            </a:r>
          </a:p>
          <a:p>
            <a:pPr marL="0" indent="0" eaLnBrk="1" hangingPunct="1">
              <a:spcBef>
                <a:spcPts val="1368"/>
              </a:spcBef>
              <a:buFontTx/>
              <a:buNone/>
              <a:defRPr/>
            </a:pPr>
            <a:endParaRPr lang="en-US" sz="2400" dirty="0" smtClean="0"/>
          </a:p>
          <a:p>
            <a:pPr marL="0" indent="0" algn="ctr" eaLnBrk="1" hangingPunct="1">
              <a:buFontTx/>
              <a:buNone/>
              <a:defRPr/>
            </a:pPr>
            <a:r>
              <a:rPr lang="en-US" sz="2400" dirty="0"/>
              <a:t/>
            </a:r>
            <a:br>
              <a:rPr lang="en-US" sz="2400" dirty="0"/>
            </a:b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25600" y="1527175"/>
            <a:ext cx="6934200" cy="781050"/>
          </a:xfrm>
        </p:spPr>
        <p:txBody>
          <a:bodyPr/>
          <a:lstStyle/>
          <a:p>
            <a:pPr algn="l" eaLnBrk="1" hangingPunct="1"/>
            <a:r>
              <a:rPr lang="en-US" sz="2400" dirty="0" smtClean="0"/>
              <a:t>Use the following citation when referencing STAR :</a:t>
            </a:r>
          </a:p>
        </p:txBody>
      </p:sp>
      <p:sp>
        <p:nvSpPr>
          <p:cNvPr id="5123" name="Content Placeholder 2"/>
          <p:cNvSpPr>
            <a:spLocks noGrp="1"/>
          </p:cNvSpPr>
          <p:nvPr>
            <p:ph idx="1"/>
          </p:nvPr>
        </p:nvSpPr>
        <p:spPr>
          <a:xfrm>
            <a:off x="1625600" y="2463800"/>
            <a:ext cx="6573366" cy="3742656"/>
          </a:xfrm>
        </p:spPr>
        <p:txBody>
          <a:bodyPr/>
          <a:lstStyle/>
          <a:p>
            <a:pPr marL="0" indent="0" eaLnBrk="1" hangingPunct="1">
              <a:buNone/>
            </a:pPr>
            <a:r>
              <a:rPr lang="en-US" sz="2000" dirty="0" smtClean="0"/>
              <a:t>Hayes, M. and Muldoon, M. (2014).</a:t>
            </a:r>
            <a:r>
              <a:rPr lang="en-US" sz="2000" i="1" dirty="0" smtClean="0"/>
              <a:t> STAR </a:t>
            </a:r>
            <a:r>
              <a:rPr lang="en-US" sz="2000" dirty="0" smtClean="0"/>
              <a:t>(</a:t>
            </a:r>
            <a:r>
              <a:rPr lang="en-US" sz="2000" i="1" dirty="0" smtClean="0"/>
              <a:t>Students Transitioning to Adult Roles) Person Centered Planning Process. </a:t>
            </a:r>
            <a:r>
              <a:rPr lang="en-US" sz="2000" dirty="0" smtClean="0"/>
              <a:t> Transition Programs for Students with Intellectual Disabilities into Higher Education (TPSID) grant awarded to the Florida Consortium on Postsecondary Education and Intellectual Disabilities from the U. S. Department of Education, Office of Postsecondary Education from 2010 - 2015. (#CFDA 84.407A, P407A100034). </a:t>
            </a:r>
          </a:p>
        </p:txBody>
      </p:sp>
    </p:spTree>
    <p:extLst>
      <p:ext uri="{BB962C8B-B14F-4D97-AF65-F5344CB8AC3E}">
        <p14:creationId xmlns:p14="http://schemas.microsoft.com/office/powerpoint/2010/main" val="206190042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625600" y="666750"/>
            <a:ext cx="6214790" cy="977900"/>
          </a:xfrm>
        </p:spPr>
        <p:txBody>
          <a:bodyPr/>
          <a:lstStyle/>
          <a:p>
            <a:pPr algn="l" eaLnBrk="1" hangingPunct="1"/>
            <a:r>
              <a:rPr lang="en-US" b="1" dirty="0" smtClean="0">
                <a:latin typeface="Calibri" pitchFamily="34" charset="0"/>
                <a:cs typeface="Cambria"/>
              </a:rPr>
              <a:t>Presentation Objectives</a:t>
            </a:r>
          </a:p>
        </p:txBody>
      </p:sp>
      <p:sp>
        <p:nvSpPr>
          <p:cNvPr id="10243" name="Content Placeholder 2"/>
          <p:cNvSpPr>
            <a:spLocks noGrp="1"/>
          </p:cNvSpPr>
          <p:nvPr>
            <p:ph idx="1"/>
          </p:nvPr>
        </p:nvSpPr>
        <p:spPr>
          <a:xfrm>
            <a:off x="1625600" y="2070100"/>
            <a:ext cx="7139940" cy="3611880"/>
          </a:xfrm>
        </p:spPr>
        <p:txBody>
          <a:bodyPr/>
          <a:lstStyle/>
          <a:p>
            <a:pPr eaLnBrk="1" hangingPunct="1"/>
            <a:r>
              <a:rPr lang="en-US" sz="2800" dirty="0" smtClean="0"/>
              <a:t>Share the vision for the STAR PCP process</a:t>
            </a:r>
          </a:p>
          <a:p>
            <a:pPr eaLnBrk="1" hangingPunct="1"/>
            <a:r>
              <a:rPr lang="en-US" sz="2800" dirty="0" smtClean="0"/>
              <a:t>Identify the goals of the process</a:t>
            </a:r>
          </a:p>
          <a:p>
            <a:pPr eaLnBrk="1" hangingPunct="1"/>
            <a:r>
              <a:rPr lang="en-US" sz="2800" dirty="0" smtClean="0"/>
              <a:t>Clarify the roles of participants</a:t>
            </a:r>
          </a:p>
          <a:p>
            <a:pPr>
              <a:defRPr/>
            </a:pPr>
            <a:r>
              <a:rPr lang="en-US" sz="2800" dirty="0" smtClean="0"/>
              <a:t>Describe the steps in the process</a:t>
            </a:r>
            <a:endParaRPr lang="en-US" sz="2800" dirty="0"/>
          </a:p>
          <a:p>
            <a:pPr>
              <a:defRPr/>
            </a:pPr>
            <a:r>
              <a:rPr lang="en-US" sz="2800" dirty="0" smtClean="0"/>
              <a:t>Review the </a:t>
            </a:r>
            <a:r>
              <a:rPr lang="en-US" sz="2800" dirty="0"/>
              <a:t>documents </a:t>
            </a:r>
            <a:r>
              <a:rPr lang="en-US" sz="2800" dirty="0" smtClean="0"/>
              <a:t>used throughout the process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1625600" y="781050"/>
            <a:ext cx="6861175" cy="3581400"/>
          </a:xfrm>
        </p:spPr>
        <p:txBody>
          <a:bodyPr/>
          <a:lstStyle/>
          <a:p>
            <a:pPr marL="0" indent="0" eaLnBrk="1" hangingPunct="1">
              <a:buNone/>
            </a:pPr>
            <a:r>
              <a:rPr lang="en-US" sz="2800" dirty="0" smtClean="0"/>
              <a:t>The development of the STAR PCP process was  funded by the University of South Florida St. Petersburg through a grant from the Office of Postsecondary Education, United States Department of Education (2010-2015, CFDA 84.407A, P407A100034). </a:t>
            </a:r>
          </a:p>
        </p:txBody>
      </p:sp>
    </p:spTree>
    <p:extLst>
      <p:ext uri="{BB962C8B-B14F-4D97-AF65-F5344CB8AC3E}">
        <p14:creationId xmlns:p14="http://schemas.microsoft.com/office/powerpoint/2010/main" val="258486868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ortiumLogo.psd"/>
          <p:cNvPicPr>
            <a:picLocks noChangeAspect="1"/>
          </p:cNvPicPr>
          <p:nvPr/>
        </p:nvPicPr>
        <p:blipFill>
          <a:blip r:embed="rId2"/>
          <a:stretch>
            <a:fillRect/>
          </a:stretch>
        </p:blipFill>
        <p:spPr>
          <a:xfrm>
            <a:off x="6248937" y="1834134"/>
            <a:ext cx="2638626" cy="2287524"/>
          </a:xfrm>
          <a:prstGeom prst="rect">
            <a:avLst/>
          </a:prstGeom>
        </p:spPr>
      </p:pic>
      <p:sp>
        <p:nvSpPr>
          <p:cNvPr id="5" name="Content Placeholder 4"/>
          <p:cNvSpPr>
            <a:spLocks noGrp="1"/>
          </p:cNvSpPr>
          <p:nvPr>
            <p:ph idx="1"/>
          </p:nvPr>
        </p:nvSpPr>
        <p:spPr>
          <a:xfrm>
            <a:off x="1496746" y="815340"/>
            <a:ext cx="4992953" cy="5684520"/>
          </a:xfrm>
        </p:spPr>
        <p:txBody>
          <a:bodyPr>
            <a:noAutofit/>
          </a:bodyPr>
          <a:lstStyle/>
          <a:p>
            <a:pPr marL="0" indent="0" eaLnBrk="1" hangingPunct="1">
              <a:buNone/>
              <a:defRPr/>
            </a:pPr>
            <a:r>
              <a:rPr lang="en-US" sz="2300" dirty="0"/>
              <a:t>The University of South Florida St. </a:t>
            </a:r>
            <a:r>
              <a:rPr lang="en-US" sz="2300" dirty="0" smtClean="0"/>
              <a:t>Petersburg partnered with </a:t>
            </a:r>
            <a:r>
              <a:rPr lang="en-US" sz="2300" dirty="0"/>
              <a:t>The University of North Florida and Lynn </a:t>
            </a:r>
            <a:r>
              <a:rPr lang="en-US" sz="2300" dirty="0" smtClean="0"/>
              <a:t>University to form The Florida Consortium on Postsecondary Education and Intellectual Disabilities.  </a:t>
            </a:r>
            <a:br>
              <a:rPr lang="en-US" sz="2300" dirty="0" smtClean="0"/>
            </a:br>
            <a:endParaRPr lang="en-US" sz="2300" dirty="0" smtClean="0"/>
          </a:p>
          <a:p>
            <a:pPr marL="0" indent="0" eaLnBrk="1" hangingPunct="1">
              <a:buNone/>
              <a:defRPr/>
            </a:pPr>
            <a:r>
              <a:rPr lang="en-US" sz="2300" dirty="0" smtClean="0"/>
              <a:t>This Florida initiative is an outgrowth of the recommendations from the Governor’s Commission on Disabilities, Education Sub-committee, and with support from the Florida Department of Education, Bureau of Exceptional Education and Student Services. </a:t>
            </a:r>
          </a:p>
          <a:p>
            <a:pPr marL="0" indent="0" eaLnBrk="1" hangingPunct="1">
              <a:buNone/>
              <a:defRPr/>
            </a:pPr>
            <a:endParaRPr lang="en-US" sz="2400" dirty="0" smtClean="0"/>
          </a:p>
        </p:txBody>
      </p:sp>
    </p:spTree>
    <p:extLst>
      <p:ext uri="{BB962C8B-B14F-4D97-AF65-F5344CB8AC3E}">
        <p14:creationId xmlns:p14="http://schemas.microsoft.com/office/powerpoint/2010/main" val="1141579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25600" y="825500"/>
            <a:ext cx="6659880" cy="5166360"/>
          </a:xfrm>
        </p:spPr>
        <p:txBody>
          <a:bodyPr>
            <a:noAutofit/>
          </a:bodyPr>
          <a:lstStyle/>
          <a:p>
            <a:pPr marL="0" indent="0" eaLnBrk="1" hangingPunct="1">
              <a:buNone/>
              <a:defRPr/>
            </a:pPr>
            <a:r>
              <a:rPr lang="en-US" sz="2400" dirty="0" smtClean="0"/>
              <a:t>The Florida Consortium </a:t>
            </a:r>
            <a:r>
              <a:rPr lang="en-US" sz="2400" dirty="0"/>
              <a:t>was notified on October 1, 2010  that it was one of 27 recipients of the U. S. Department of Education, Office of Postsecondary Education, Transition Programs for Students with Intellectual Disabilities into Higher Education (TPSID) grants. </a:t>
            </a:r>
            <a:endParaRPr lang="en-US" sz="2400" dirty="0" smtClean="0"/>
          </a:p>
          <a:p>
            <a:pPr marL="0" indent="0" eaLnBrk="1" hangingPunct="1">
              <a:buNone/>
              <a:defRPr/>
            </a:pPr>
            <a:endParaRPr lang="en-US" sz="2400" dirty="0"/>
          </a:p>
          <a:p>
            <a:pPr marL="0" indent="0" eaLnBrk="1" hangingPunct="1">
              <a:buNone/>
              <a:defRPr/>
            </a:pPr>
            <a:r>
              <a:rPr lang="en-US" sz="2400" dirty="0"/>
              <a:t>The Florida Consortium partnered with the Florida Inclusion Network to develop the STAR PCP process</a:t>
            </a:r>
            <a:r>
              <a:rPr lang="en-US" sz="2400" dirty="0" smtClean="0"/>
              <a:t>.</a:t>
            </a:r>
            <a:endParaRPr lang="en-US" sz="2400" dirty="0"/>
          </a:p>
        </p:txBody>
      </p:sp>
    </p:spTree>
    <p:extLst>
      <p:ext uri="{BB962C8B-B14F-4D97-AF65-F5344CB8AC3E}">
        <p14:creationId xmlns:p14="http://schemas.microsoft.com/office/powerpoint/2010/main" val="40728158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property id=&quot;20141&quot; value=&quot;STAR PCP PowerPoint Webinar 2-17-14&quot;/&gt;&lt;object type=&quot;2&quot; unique_id=&quot;10002&quot;&gt;&lt;object type=&quot;3&quot; unique_id=&quot;10003&quot;&gt;&lt;property id=&quot;20148&quot; value=&quot;5&quot;/&gt;&lt;property id=&quot;20300&quot; value=&quot;Slide 1 - &amp;quot;Person-Centered Planning Process&amp;quot;&quot;/&gt;&lt;property id=&quot;20307&quot; value=&quot;324&quot;/&gt;&lt;property id=&quot;20309&quot; value=&quot;-1&quot;/&gt;&lt;/object&gt;&lt;object type=&quot;3&quot; unique_id=&quot;10004&quot;&gt;&lt;property id=&quot;20148&quot; value=&quot;5&quot;/&gt;&lt;property id=&quot;20300&quot; value=&quot;Slide 2&quot;/&gt;&lt;property id=&quot;20307&quot; value=&quot;308&quot;/&gt;&lt;property id=&quot;20309&quot; value=&quot;-1&quot;/&gt;&lt;/object&gt;&lt;object type=&quot;3&quot; unique_id=&quot;10005&quot;&gt;&lt;property id=&quot;20148&quot; value=&quot;5&quot;/&gt;&lt;property id=&quot;20300&quot; value=&quot;Slide 7&quot;/&gt;&lt;property id=&quot;20307&quot; value=&quot;309&quot;/&gt;&lt;property id=&quot;20309&quot; value=&quot;-1&quot;/&gt;&lt;/object&gt;&lt;object type=&quot;3&quot; unique_id=&quot;10006&quot;&gt;&lt;property id=&quot;20148&quot; value=&quot;5&quot;/&gt;&lt;property id=&quot;20300&quot; value=&quot;Slide 8&quot;/&gt;&lt;property id=&quot;20307&quot; value=&quot;326&quot;/&gt;&lt;property id=&quot;20309&quot; value=&quot;-1&quot;/&gt;&lt;/object&gt;&lt;object type=&quot;3&quot; unique_id=&quot;10007&quot;&gt;&lt;property id=&quot;20148&quot; value=&quot;5&quot;/&gt;&lt;property id=&quot;20300&quot; value=&quot;Slide 10 - &amp;quot;Special thanks to the Florida Inclusion Network&amp;quot;&quot;/&gt;&lt;property id=&quot;20307&quot; value=&quot;310&quot;/&gt;&lt;property id=&quot;20309&quot; value=&quot;-1&quot;/&gt;&lt;/object&gt;&lt;object type=&quot;3&quot; unique_id=&quot;10008&quot;&gt;&lt;property id=&quot;20148&quot; value=&quot;5&quot;/&gt;&lt;property id=&quot;20300&quot; value=&quot;Slide 11&quot;/&gt;&lt;property id=&quot;20307&quot; value=&quot;316&quot;/&gt;&lt;property id=&quot;20309&quot; value=&quot;-1&quot;/&gt;&lt;/object&gt;&lt;object type=&quot;3&quot; unique_id=&quot;10009&quot;&gt;&lt;property id=&quot;20148&quot; value=&quot;5&quot;/&gt;&lt;property id=&quot;20300&quot; value=&quot;Slide 6 - &amp;quot;Presentation Objectives&amp;quot;&quot;/&gt;&lt;property id=&quot;20307&quot; value=&quot;266&quot;/&gt;&lt;property id=&quot;20309&quot; value=&quot;-1&quot;/&gt;&lt;/object&gt;&lt;object type=&quot;3&quot; unique_id=&quot;10011&quot;&gt;&lt;property id=&quot;20148&quot; value=&quot;5&quot;/&gt;&lt;property id=&quot;20300&quot; value=&quot;Slide 12 - &amp;quot;Goals of the STAR PCP Process&amp;quot;&quot;/&gt;&lt;property id=&quot;20307&quot; value=&quot;268&quot;/&gt;&lt;property id=&quot;20309&quot; value=&quot;-1&quot;/&gt;&lt;/object&gt;&lt;object type=&quot;3&quot; unique_id=&quot;10012&quot;&gt;&lt;property id=&quot;20148&quot; value=&quot;5&quot;/&gt;&lt;property id=&quot;20300&quot; value=&quot;Slide 13 - &amp;quot;Goals of the STAR PCP Process&amp;quot;&quot;/&gt;&lt;property id=&quot;20307&quot; value=&quot;295&quot;/&gt;&lt;property id=&quot;20309&quot; value=&quot;-1&quot;/&gt;&lt;/object&gt;&lt;object type=&quot;3&quot; unique_id=&quot;10013&quot;&gt;&lt;property id=&quot;20148&quot; value=&quot;5&quot;/&gt;&lt;property id=&quot;20300&quot; value=&quot;Slide 5&quot;/&gt;&lt;property id=&quot;20307&quot; value=&quot;315&quot;/&gt;&lt;property id=&quot;20309&quot; value=&quot;-1&quot;/&gt;&lt;/object&gt;&lt;object type=&quot;3&quot; unique_id=&quot;10014&quot;&gt;&lt;property id=&quot;20148&quot; value=&quot;5&quot;/&gt;&lt;property id=&quot;20300&quot; value=&quot;Slide 15 - &amp;quot;Domain Clusters for the STAR PCP&amp;quot;&quot;/&gt;&lt;property id=&quot;20307&quot; value=&quot;338&quot;/&gt;&lt;property id=&quot;20309&quot; value=&quot;-1&quot;/&gt;&lt;/object&gt;&lt;object type=&quot;3&quot; unique_id=&quot;10016&quot;&gt;&lt;property id=&quot;20148&quot; value=&quot;5&quot;/&gt;&lt;property id=&quot;20300&quot; value=&quot;Slide 3 - &amp;quot;What is Person-Centered Planning?&amp;quot;&quot;/&gt;&lt;property id=&quot;20307&quot; value=&quot;343&quot;/&gt;&lt;property id=&quot;20309&quot; value=&quot;-1&quot;/&gt;&lt;/object&gt;&lt;object type=&quot;3&quot; unique_id=&quot;10017&quot;&gt;&lt;property id=&quot;20148&quot; value=&quot;5&quot;/&gt;&lt;property id=&quot;20300&quot; value=&quot;Slide 14 - &amp;quot;Self-Determination&amp;quot;&quot;/&gt;&lt;property id=&quot;20307&quot; value=&quot;344&quot;/&gt;&lt;property id=&quot;20309&quot; value=&quot;-1&quot;/&gt;&lt;/object&gt;&lt;object type=&quot;3&quot; unique_id=&quot;10020&quot;&gt;&lt;property id=&quot;20148&quot; value=&quot;5&quot;/&gt;&lt;property id=&quot;20300&quot; value=&quot;Slide 25 - &amp;quot;Prior to STAR PCP Meeting&amp;quot;&quot;/&gt;&lt;property id=&quot;20307&quot; value=&quot;274&quot;/&gt;&lt;property id=&quot;20309&quot; value=&quot;-1&quot;/&gt;&lt;/object&gt;&lt;object type=&quot;3&quot; unique_id=&quot;10022&quot;&gt;&lt;property id=&quot;20148&quot; value=&quot;5&quot;/&gt;&lt;property id=&quot;20300&quot; value=&quot;Slide 28&quot;/&gt;&lt;property id=&quot;20307&quot; value=&quot;306&quot;/&gt;&lt;property id=&quot;20309&quot; value=&quot;-1&quot;/&gt;&lt;/object&gt;&lt;object type=&quot;3&quot; unique_id=&quot;10023&quot;&gt;&lt;property id=&quot;20148&quot; value=&quot;5&quot;/&gt;&lt;property id=&quot;20300&quot; value=&quot;Slide 55 - &amp;quot;Resource Guide for Exiting Students&amp;quot;&quot;/&gt;&lt;property id=&quot;20307&quot; value=&quot;349&quot;/&gt;&lt;property id=&quot;20309&quot; value=&quot;-1&quot;/&gt;&lt;/object&gt;&lt;object type=&quot;3&quot; unique_id=&quot;10024&quot;&gt;&lt;property id=&quot;20148&quot; value=&quot;5&quot;/&gt;&lt;property id=&quot;20300&quot; value=&quot;Slide 29 - &amp;quot;STAR PCP Meeting&amp;quot;&quot;/&gt;&lt;property id=&quot;20307&quot; value=&quot;278&quot;/&gt;&lt;property id=&quot;20309&quot; value=&quot;-1&quot;/&gt;&lt;/object&gt;&lt;object type=&quot;3&quot; unique_id=&quot;10025&quot;&gt;&lt;property id=&quot;20148&quot; value=&quot;5&quot;/&gt;&lt;property id=&quot;20300&quot; value=&quot;Slide 34 - &amp;quot;STAR PCP Full Meeting Agenda&amp;quot;&quot;/&gt;&lt;property id=&quot;20307&quot; value=&quot;333&quot;/&gt;&lt;property id=&quot;20309&quot; value=&quot;-1&quot;/&gt;&lt;/object&gt;&lt;object type=&quot;3&quot; unique_id=&quot;10031&quot;&gt;&lt;property id=&quot;20148&quot; value=&quot;5&quot;/&gt;&lt;property id=&quot;20300&quot; value=&quot;Slide 37 - &amp;quot;STAR PCP Meeting Agenda&amp;quot;&quot;/&gt;&lt;property id=&quot;20307&quot; value=&quot;300&quot;/&gt;&lt;property id=&quot;20309&quot; value=&quot;-1&quot;/&gt;&lt;/object&gt;&lt;object type=&quot;3&quot; unique_id=&quot;10032&quot;&gt;&lt;property id=&quot;20148&quot; value=&quot;5&quot;/&gt;&lt;property id=&quot;20300&quot; value=&quot;Slide 40&quot;/&gt;&lt;property id=&quot;20307&quot; value=&quot;335&quot;/&gt;&lt;property id=&quot;20309&quot; value=&quot;-1&quot;/&gt;&lt;/object&gt;&lt;object type=&quot;3&quot; unique_id=&quot;10033&quot;&gt;&lt;property id=&quot;20148&quot; value=&quot;5&quot;/&gt;&lt;property id=&quot;20300&quot; value=&quot;Slide 39 - &amp;quot;STAR PCP Meeting Agenda&amp;quot;&quot;/&gt;&lt;property id=&quot;20307&quot; value=&quot;301&quot;/&gt;&lt;property id=&quot;20309&quot; value=&quot;-1&quot;/&gt;&lt;/object&gt;&lt;object type=&quot;3&quot; unique_id=&quot;10034&quot;&gt;&lt;property id=&quot;20148&quot; value=&quot;5&quot;/&gt;&lt;property id=&quot;20300&quot; value=&quot;Slide 42&quot;/&gt;&lt;property id=&quot;20307&quot; value=&quot;342&quot;/&gt;&lt;property id=&quot;20309&quot; value=&quot;-1&quot;/&gt;&lt;/object&gt;&lt;object type=&quot;3&quot; unique_id=&quot;10035&quot;&gt;&lt;property id=&quot;20148&quot; value=&quot;5&quot;/&gt;&lt;property id=&quot;20300&quot; value=&quot;Slide 44&quot;/&gt;&lt;property id=&quot;20307&quot; value=&quot;336&quot;/&gt;&lt;property id=&quot;20309&quot; value=&quot;-1&quot;/&gt;&lt;/object&gt;&lt;object type=&quot;3&quot; unique_id=&quot;10036&quot;&gt;&lt;property id=&quot;20148&quot; value=&quot;5&quot;/&gt;&lt;property id=&quot;20300&quot; value=&quot;Slide 43 - &amp;quot;STAR PCP Meeting Agenda&amp;quot;&quot;/&gt;&lt;property id=&quot;20307&quot; value=&quot;303&quot;/&gt;&lt;property id=&quot;20309&quot; value=&quot;-1&quot;/&gt;&lt;/object&gt;&lt;object type=&quot;3&quot; unique_id=&quot;10038&quot;&gt;&lt;property id=&quot;20148&quot; value=&quot;5&quot;/&gt;&lt;property id=&quot;20300&quot; value=&quot;Slide 45&quot;/&gt;&lt;property id=&quot;20307&quot; value=&quot;284&quot;/&gt;&lt;property id=&quot;20309&quot; value=&quot;-1&quot;/&gt;&lt;/object&gt;&lt;object type=&quot;3&quot; unique_id=&quot;10039&quot;&gt;&lt;property id=&quot;20148&quot; value=&quot;5&quot;/&gt;&lt;property id=&quot;20300&quot; value=&quot;Slide 47&quot;/&gt;&lt;property id=&quot;20307&quot; value=&quot;340&quot;/&gt;&lt;property id=&quot;20309&quot; value=&quot;-1&quot;/&gt;&lt;/object&gt;&lt;object type=&quot;3&quot; unique_id=&quot;10041&quot;&gt;&lt;property id=&quot;20148&quot; value=&quot;5&quot;/&gt;&lt;property id=&quot;20300&quot; value=&quot;Slide 48&quot;/&gt;&lt;property id=&quot;20307&quot; value=&quot;285&quot;/&gt;&lt;property id=&quot;20309&quot; value=&quot;-1&quot;/&gt;&lt;/object&gt;&lt;object type=&quot;3&quot; unique_id=&quot;10043&quot;&gt;&lt;property id=&quot;20148&quot; value=&quot;5&quot;/&gt;&lt;property id=&quot;20300&quot; value=&quot;Slide 50&quot;/&gt;&lt;property id=&quot;20307&quot; value=&quot;287&quot;/&gt;&lt;property id=&quot;20309&quot; value=&quot;-1&quot;/&gt;&lt;/object&gt;&lt;object type=&quot;3&quot; unique_id=&quot;10045&quot;&gt;&lt;property id=&quot;20148&quot; value=&quot;5&quot;/&gt;&lt;property id=&quot;20300&quot; value=&quot;Slide 52 - &amp;quot;STAR Exit PCP&amp;quot;&quot;/&gt;&lt;property id=&quot;20307&quot; value=&quot;307&quot;/&gt;&lt;property id=&quot;20309&quot; value=&quot;-1&quot;/&gt;&lt;/object&gt;&lt;object type=&quot;3&quot; unique_id=&quot;10046&quot;&gt;&lt;property id=&quot;20148&quot; value=&quot;5&quot;/&gt;&lt;property id=&quot;20300&quot; value=&quot;Slide 53&quot;/&gt;&lt;property id=&quot;20307&quot; value=&quot;341&quot;/&gt;&lt;property id=&quot;20309&quot; value=&quot;-1&quot;/&gt;&lt;/object&gt;&lt;object type=&quot;3&quot; unique_id=&quot;10047&quot;&gt;&lt;property id=&quot;20148&quot; value=&quot;5&quot;/&gt;&lt;property id=&quot;20300&quot; value=&quot;Slide 54 - &amp;quot;STAR Exit PCP&amp;quot;&quot;/&gt;&lt;property id=&quot;20307&quot; value=&quot;323&quot;/&gt;&lt;property id=&quot;20309&quot; value=&quot;-1&quot;/&gt;&lt;/object&gt;&lt;object type=&quot;3&quot; unique_id=&quot;10048&quot;&gt;&lt;property id=&quot;20148&quot; value=&quot;5&quot;/&gt;&lt;property id=&quot;20300&quot; value=&quot;Slide 56&quot;/&gt;&lt;property id=&quot;20307&quot; value=&quot;298&quot;/&gt;&lt;property id=&quot;20309&quot; value=&quot;-1&quot;/&gt;&lt;/object&gt;&lt;object type=&quot;3&quot; unique_id=&quot;10049&quot;&gt;&lt;property id=&quot;20148&quot; value=&quot;5&quot;/&gt;&lt;property id=&quot;20300&quot; value=&quot;Slide 57 - &amp;quot;Use the following citation when referencing STAR :&amp;quot;&quot;/&gt;&lt;property id=&quot;20307&quot; value=&quot;311&quot;/&gt;&lt;property id=&quot;20309&quot; value=&quot;-1&quot;/&gt;&lt;/object&gt;&lt;object type=&quot;3&quot; unique_id=&quot;13628&quot;&gt;&lt;property id=&quot;20148&quot; value=&quot;5&quot;/&gt;&lt;property id=&quot;20300&quot; value=&quot;Slide 4&quot;/&gt;&lt;property id=&quot;20307&quot; value=&quot;328&quot;/&gt;&lt;/object&gt;&lt;object type=&quot;3&quot; unique_id=&quot;13629&quot;&gt;&lt;property id=&quot;20148&quot; value=&quot;5&quot;/&gt;&lt;property id=&quot;20300&quot; value=&quot;Slide 9&quot;/&gt;&lt;property id=&quot;20307&quot; value=&quot;325&quot;/&gt;&lt;/object&gt;&lt;object type=&quot;3&quot; unique_id=&quot;13630&quot;&gt;&lt;property id=&quot;20148&quot; value=&quot;5&quot;/&gt;&lt;property id=&quot;20300&quot; value=&quot;Slide 16&quot;/&gt;&lt;property id=&quot;20307&quot; value=&quot;329&quot;/&gt;&lt;/object&gt;&lt;object type=&quot;3&quot; unique_id=&quot;13631&quot;&gt;&lt;property id=&quot;20148&quot; value=&quot;5&quot;/&gt;&lt;property id=&quot;20300&quot; value=&quot;Slide 17 - &amp;quot;USFSP’s Project STINGRAY Course of Study&amp;quot;&quot;/&gt;&lt;property id=&quot;20307&quot; value=&quot;339&quot;/&gt;&lt;/object&gt;&lt;object type=&quot;3&quot; unique_id=&quot;13632&quot;&gt;&lt;property id=&quot;20148&quot; value=&quot;5&quot;/&gt;&lt;property id=&quot;20300&quot; value=&quot;Slide 18&quot;/&gt;&lt;property id=&quot;20307&quot; value=&quot;347&quot;/&gt;&lt;/object&gt;&lt;object type=&quot;3&quot; unique_id=&quot;13633&quot;&gt;&lt;property id=&quot;20148&quot; value=&quot;5&quot;/&gt;&lt;property id=&quot;20300&quot; value=&quot;Slide 19 - &amp;quot;STAR PCP Team Members&amp;quot;&quot;/&gt;&lt;property id=&quot;20307&quot; value=&quot;304&quot;/&gt;&lt;/object&gt;&lt;object type=&quot;3&quot; unique_id=&quot;13634&quot;&gt;&lt;property id=&quot;20148&quot; value=&quot;5&quot;/&gt;&lt;property id=&quot;20300&quot; value=&quot;Slide 20 - &amp;quot;STAR PCP Team Members&amp;quot;&quot;/&gt;&lt;property id=&quot;20307&quot; value=&quot;318&quot;/&gt;&lt;/object&gt;&lt;object type=&quot;3&quot; unique_id=&quot;13635&quot;&gt;&lt;property id=&quot;20148&quot; value=&quot;5&quot;/&gt;&lt;property id=&quot;20300&quot; value=&quot;Slide 21 - &amp;quot;STAR PCP Team Members&amp;quot;&quot;/&gt;&lt;property id=&quot;20307&quot; value=&quot;319&quot;/&gt;&lt;/object&gt;&lt;object type=&quot;3&quot; unique_id=&quot;13636&quot;&gt;&lt;property id=&quot;20148&quot; value=&quot;5&quot;/&gt;&lt;property id=&quot;20300&quot; value=&quot;Slide 22 - &amp;quot;STAR PCP Team Members&amp;quot;&quot;/&gt;&lt;property id=&quot;20307&quot; value=&quot;320&quot;/&gt;&lt;/object&gt;&lt;object type=&quot;3&quot; unique_id=&quot;13637&quot;&gt;&lt;property id=&quot;20148&quot; value=&quot;5&quot;/&gt;&lt;property id=&quot;20300&quot; value=&quot;Slide 23 - &amp;quot;STAR PCP Team Members&amp;quot;&quot;/&gt;&lt;property id=&quot;20307&quot; value=&quot;321&quot;/&gt;&lt;/object&gt;&lt;object type=&quot;3&quot; unique_id=&quot;13638&quot;&gt;&lt;property id=&quot;20148&quot; value=&quot;5&quot;/&gt;&lt;property id=&quot;20300&quot; value=&quot;Slide 24 - &amp;quot;Prior to STAR PCP Meeting&amp;quot;&quot;/&gt;&lt;property id=&quot;20307&quot; value=&quot;330&quot;/&gt;&lt;/object&gt;&lt;object type=&quot;3&quot; unique_id=&quot;13639&quot;&gt;&lt;property id=&quot;20148&quot; value=&quot;5&quot;/&gt;&lt;property id=&quot;20300&quot; value=&quot;Slide 26&quot;/&gt;&lt;property id=&quot;20307&quot; value=&quot;275&quot;/&gt;&lt;/object&gt;&lt;object type=&quot;3&quot; unique_id=&quot;13640&quot;&gt;&lt;property id=&quot;20148&quot; value=&quot;5&quot;/&gt;&lt;property id=&quot;20300&quot; value=&quot;Slide 27&quot;/&gt;&lt;property id=&quot;20307&quot; value=&quot;276&quot;/&gt;&lt;/object&gt;&lt;object type=&quot;3&quot; unique_id=&quot;13641&quot;&gt;&lt;property id=&quot;20148&quot; value=&quot;5&quot;/&gt;&lt;property id=&quot;20300&quot; value=&quot;Slide 30 - &amp;quot;STAR PCP Meeting&amp;quot;&quot;/&gt;&lt;property id=&quot;20307&quot; value=&quot;332&quot;/&gt;&lt;/object&gt;&lt;object type=&quot;3&quot; unique_id=&quot;13642&quot;&gt;&lt;property id=&quot;20148&quot; value=&quot;5&quot;/&gt;&lt;property id=&quot;20300&quot; value=&quot;Slide 31 - &amp;quot;STAR PCP Meeting&amp;quot;&quot;/&gt;&lt;property id=&quot;20307&quot; value=&quot;331&quot;/&gt;&lt;/object&gt;&lt;object type=&quot;3&quot; unique_id=&quot;13643&quot;&gt;&lt;property id=&quot;20148&quot; value=&quot;5&quot;/&gt;&lt;property id=&quot;20300&quot; value=&quot;Slide 32 - &amp;quot;STAR Person-Centered Planning&amp;quot;&quot;/&gt;&lt;property id=&quot;20307&quot; value=&quot;293&quot;/&gt;&lt;/object&gt;&lt;object type=&quot;3&quot; unique_id=&quot;13644&quot;&gt;&lt;property id=&quot;20148&quot; value=&quot;5&quot;/&gt;&lt;property id=&quot;20300&quot; value=&quot;Slide 33&quot;/&gt;&lt;property id=&quot;20307&quot; value=&quot;348&quot;/&gt;&lt;/object&gt;&lt;object type=&quot;3&quot; unique_id=&quot;13645&quot;&gt;&lt;property id=&quot;20148&quot; value=&quot;5&quot;/&gt;&lt;property id=&quot;20300&quot; value=&quot;Slide 35 - &amp;quot;STAR PCP Meeting Agenda&amp;quot;&quot;/&gt;&lt;property id=&quot;20307&quot; value=&quot;299&quot;/&gt;&lt;/object&gt;&lt;object type=&quot;3&quot; unique_id=&quot;13646&quot;&gt;&lt;property id=&quot;20148&quot; value=&quot;5&quot;/&gt;&lt;property id=&quot;20300&quot; value=&quot;Slide 36 - &amp;quot;STAR PCP Meeting Agenda&amp;quot;&quot;/&gt;&lt;property id=&quot;20307&quot; value=&quot;322&quot;/&gt;&lt;/object&gt;&lt;object type=&quot;3&quot; unique_id=&quot;13647&quot;&gt;&lt;property id=&quot;20148&quot; value=&quot;5&quot;/&gt;&lt;property id=&quot;20300&quot; value=&quot;Slide 38&quot;/&gt;&lt;property id=&quot;20307&quot; value=&quot;334&quot;/&gt;&lt;/object&gt;&lt;object type=&quot;3&quot; unique_id=&quot;13648&quot;&gt;&lt;property id=&quot;20148&quot; value=&quot;5&quot;/&gt;&lt;property id=&quot;20300&quot; value=&quot;Slide 41 - &amp;quot;STAR PCP Meeting Agenda&amp;quot;&quot;/&gt;&lt;property id=&quot;20307&quot; value=&quot;302&quot;/&gt;&lt;/object&gt;&lt;object type=&quot;3&quot; unique_id=&quot;13649&quot;&gt;&lt;property id=&quot;20148&quot; value=&quot;5&quot;/&gt;&lt;property id=&quot;20300&quot; value=&quot;Slide 46 - &amp;quot;STAR PCP Meeting Agenda&amp;quot;&quot;/&gt;&lt;property id=&quot;20307&quot; value=&quot;337&quot;/&gt;&lt;/object&gt;&lt;object type=&quot;3&quot; unique_id=&quot;13650&quot;&gt;&lt;property id=&quot;20148&quot; value=&quot;5&quot;/&gt;&lt;property id=&quot;20300&quot; value=&quot;Slide 49&quot;/&gt;&lt;property id=&quot;20307&quot; value=&quot;286&quot;/&gt;&lt;/object&gt;&lt;object type=&quot;3&quot; unique_id=&quot;13651&quot;&gt;&lt;property id=&quot;20148&quot; value=&quot;5&quot;/&gt;&lt;property id=&quot;20300&quot; value=&quot;Slide 51 - &amp;quot;STAR Action Plan&amp;quot;&quot;/&gt;&lt;property id=&quot;20307&quot; value=&quot;291&quot;/&gt;&lt;/object&gt;&lt;/object&gt;&lt;object type=&quot;8&quot; unique_id=&quot;10098&quot;&gt;&lt;/object&gt;&lt;object type=&quot;4&quot; unique_id=&quot;10731&quot;&gt;&lt;/object&gt;&lt;object type=&quot;10&quot; unique_id=&quot;10732&quot;&gt;&lt;object type=&quot;11&quot; unique_id=&quot;10733&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11&quot;/&gt;&lt;/TableIndex&gt;&lt;/ShapeTextInfo&gt;"/>
</p:tagLst>
</file>

<file path=ppt/theme/theme1.xml><?xml version="1.0" encoding="utf-8"?>
<a:theme xmlns:a="http://schemas.openxmlformats.org/drawingml/2006/main" name="Diseño predeterminado">
  <a:themeElements>
    <a:clrScheme name="STAR">
      <a:dk1>
        <a:sysClr val="windowText" lastClr="000000"/>
      </a:dk1>
      <a:lt1>
        <a:sysClr val="window" lastClr="FFFFFF"/>
      </a:lt1>
      <a:dk2>
        <a:srgbClr val="176885"/>
      </a:dk2>
      <a:lt2>
        <a:srgbClr val="FEF7A8"/>
      </a:lt2>
      <a:accent1>
        <a:srgbClr val="3E90A3"/>
      </a:accent1>
      <a:accent2>
        <a:srgbClr val="D33120"/>
      </a:accent2>
      <a:accent3>
        <a:srgbClr val="588C32"/>
      </a:accent3>
      <a:accent4>
        <a:srgbClr val="9B5E36"/>
      </a:accent4>
      <a:accent5>
        <a:srgbClr val="A9D2D5"/>
      </a:accent5>
      <a:accent6>
        <a:srgbClr val="E9A06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11451</TotalTime>
  <Words>2507</Words>
  <Application>Microsoft Office PowerPoint</Application>
  <PresentationFormat>On-screen Show (4:3)</PresentationFormat>
  <Paragraphs>284</Paragraphs>
  <Slides>57</Slides>
  <Notes>7</Notes>
  <HiddenSlides>1</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Diseño predeterminado</vt:lpstr>
      <vt:lpstr>Person-Centered Planning Process</vt:lpstr>
      <vt:lpstr>PowerPoint Presentation</vt:lpstr>
      <vt:lpstr>What is Person-Centered Planning?</vt:lpstr>
      <vt:lpstr>PowerPoint Presentation</vt:lpstr>
      <vt:lpstr>PowerPoint Presentation</vt:lpstr>
      <vt:lpstr>Presentation Objectives</vt:lpstr>
      <vt:lpstr>PowerPoint Presentation</vt:lpstr>
      <vt:lpstr>PowerPoint Presentation</vt:lpstr>
      <vt:lpstr>PowerPoint Presentation</vt:lpstr>
      <vt:lpstr>Special thanks to the Florida Inclusion Network</vt:lpstr>
      <vt:lpstr>PowerPoint Presentation</vt:lpstr>
      <vt:lpstr>Goals of the STAR PCP Process</vt:lpstr>
      <vt:lpstr>Goals of the STAR PCP Process</vt:lpstr>
      <vt:lpstr>Self-Determination</vt:lpstr>
      <vt:lpstr>Domain Clusters for the STAR PCP</vt:lpstr>
      <vt:lpstr>PowerPoint Presentation</vt:lpstr>
      <vt:lpstr>USFSP’s Project STINGRAY Course of Study</vt:lpstr>
      <vt:lpstr>PowerPoint Presentation</vt:lpstr>
      <vt:lpstr>STAR PCP Team Members</vt:lpstr>
      <vt:lpstr>STAR PCP Team Members</vt:lpstr>
      <vt:lpstr>STAR PCP Team Members</vt:lpstr>
      <vt:lpstr>STAR PCP Team Members</vt:lpstr>
      <vt:lpstr>STAR PCP Team Members</vt:lpstr>
      <vt:lpstr>Prior to STAR PCP Meeting</vt:lpstr>
      <vt:lpstr>Prior to STAR PCP Meeting</vt:lpstr>
      <vt:lpstr>PowerPoint Presentation</vt:lpstr>
      <vt:lpstr>PowerPoint Presentation</vt:lpstr>
      <vt:lpstr>PowerPoint Presentation</vt:lpstr>
      <vt:lpstr>STAR PCP Meeting</vt:lpstr>
      <vt:lpstr>STAR PCP Meeting</vt:lpstr>
      <vt:lpstr>STAR PCP Meeting</vt:lpstr>
      <vt:lpstr>STAR Person-Centered Planning</vt:lpstr>
      <vt:lpstr>PowerPoint Presentation</vt:lpstr>
      <vt:lpstr>STAR PCP Full Meeting Agenda</vt:lpstr>
      <vt:lpstr>STAR PCP Meeting Agenda</vt:lpstr>
      <vt:lpstr>STAR PCP Meeting Agenda</vt:lpstr>
      <vt:lpstr>STAR PCP Meeting Agenda</vt:lpstr>
      <vt:lpstr>PowerPoint Presentation</vt:lpstr>
      <vt:lpstr>STAR PCP Meeting Agenda</vt:lpstr>
      <vt:lpstr>PowerPoint Presentation</vt:lpstr>
      <vt:lpstr>STAR PCP Meeting Agenda</vt:lpstr>
      <vt:lpstr>PowerPoint Presentation</vt:lpstr>
      <vt:lpstr>STAR PCP Meeting Agenda</vt:lpstr>
      <vt:lpstr>PowerPoint Presentation</vt:lpstr>
      <vt:lpstr>PowerPoint Presentation</vt:lpstr>
      <vt:lpstr>STAR PCP Meeting Agenda</vt:lpstr>
      <vt:lpstr>PowerPoint Presentation</vt:lpstr>
      <vt:lpstr>PowerPoint Presentation</vt:lpstr>
      <vt:lpstr>PowerPoint Presentation</vt:lpstr>
      <vt:lpstr>PowerPoint Presentation</vt:lpstr>
      <vt:lpstr>STAR Action Plan</vt:lpstr>
      <vt:lpstr>STAR Exit PCP</vt:lpstr>
      <vt:lpstr>PowerPoint Presentation</vt:lpstr>
      <vt:lpstr>STAR Exit PCP</vt:lpstr>
      <vt:lpstr>Resource Guide for Exiting Students</vt:lpstr>
      <vt:lpstr>PowerPoint Presentation</vt:lpstr>
      <vt:lpstr>Use the following citation when referencing STAR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Project10</cp:lastModifiedBy>
  <cp:revision>863</cp:revision>
  <cp:lastPrinted>2014-08-08T14:49:07Z</cp:lastPrinted>
  <dcterms:created xsi:type="dcterms:W3CDTF">2013-07-03T13:22:56Z</dcterms:created>
  <dcterms:modified xsi:type="dcterms:W3CDTF">2015-02-20T13:09:21Z</dcterms:modified>
</cp:coreProperties>
</file>